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7" r:id="rId3"/>
    <p:sldId id="258" r:id="rId4"/>
    <p:sldId id="261" r:id="rId5"/>
    <p:sldId id="259" r:id="rId6"/>
    <p:sldId id="260" r:id="rId7"/>
    <p:sldId id="262" r:id="rId8"/>
    <p:sldId id="263" r:id="rId9"/>
    <p:sldId id="264" r:id="rId10"/>
    <p:sldId id="310" r:id="rId11"/>
    <p:sldId id="267" r:id="rId12"/>
    <p:sldId id="311" r:id="rId13"/>
    <p:sldId id="312" r:id="rId14"/>
    <p:sldId id="268" r:id="rId15"/>
    <p:sldId id="314" r:id="rId16"/>
    <p:sldId id="269" r:id="rId17"/>
    <p:sldId id="270" r:id="rId18"/>
    <p:sldId id="271" r:id="rId19"/>
    <p:sldId id="31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ExtraBold" panose="020B0906030804020204" pitchFamily="34" charset="0"/>
      <p:bold r:id="rId34"/>
      <p:boldItalic r:id="rId35"/>
    </p:embeddedFont>
    <p:embeddedFont>
      <p:font typeface="Overpass Black" panose="020B0604020202020204" charset="0"/>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02AADC-B015-49E8-88A6-476FF8B8F607}">
  <a:tblStyle styleId="{5502AADC-B015-49E8-88A6-476FF8B8F6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84" y="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42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a7274a1822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a7274a1822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087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70" r:id="rId13"/>
    <p:sldLayoutId id="2147483671" r:id="rId14"/>
    <p:sldLayoutId id="2147483677" r:id="rId15"/>
    <p:sldLayoutId id="2147483678" r:id="rId16"/>
    <p:sldLayoutId id="2147483679"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0.png"/><Relationship Id="rId10" Type="http://schemas.openxmlformats.org/officeDocument/2006/relationships/image" Target="../media/image46.png"/><Relationship Id="rId4" Type="http://schemas.openxmlformats.org/officeDocument/2006/relationships/image" Target="../media/image21.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2.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www.kitchenandresidentialdesign.com/2017/04/so-your-kitchen-is-flooded-now-what.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106437" y="98323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59671" y="1193388"/>
            <a:ext cx="5527099" cy="4562724"/>
          </a:xfrm>
          <a:prstGeom prst="rect">
            <a:avLst/>
          </a:prstGeom>
          <a:noFill/>
          <a:ln>
            <a:noFill/>
          </a:ln>
        </p:spPr>
      </p:pic>
      <p:sp>
        <p:nvSpPr>
          <p:cNvPr id="2128" name="Google Shape;2128;p38"/>
          <p:cNvSpPr txBox="1">
            <a:spLocks noGrp="1"/>
          </p:cNvSpPr>
          <p:nvPr>
            <p:ph type="ctrTitle"/>
          </p:nvPr>
        </p:nvSpPr>
        <p:spPr>
          <a:xfrm>
            <a:off x="514817" y="167088"/>
            <a:ext cx="77175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5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Propuesta de proyecto Samsung IoT</a:t>
            </a:r>
            <a:endParaRPr sz="5400" dirty="0"/>
          </a:p>
        </p:txBody>
      </p:sp>
      <p:sp>
        <p:nvSpPr>
          <p:cNvPr id="2129" name="Google Shape;2129;p38"/>
          <p:cNvSpPr txBox="1">
            <a:spLocks noGrp="1"/>
          </p:cNvSpPr>
          <p:nvPr>
            <p:ph type="subTitle" idx="1"/>
          </p:nvPr>
        </p:nvSpPr>
        <p:spPr>
          <a:xfrm>
            <a:off x="64907" y="2279899"/>
            <a:ext cx="7704000" cy="792600"/>
          </a:xfrm>
          <a:prstGeom prst="rect">
            <a:avLst/>
          </a:prstGeom>
        </p:spPr>
        <p:txBody>
          <a:bodyPr spcFirstLastPara="1" wrap="square" lIns="91425" tIns="91425" rIns="91425" bIns="91425" anchor="t" anchorCtr="0">
            <a:noAutofit/>
          </a:bodyPr>
          <a:lstStyle/>
          <a:p>
            <a:r>
              <a:rPr lang="en-US" sz="1800" b="1" dirty="0">
                <a:solidFill>
                  <a:srgbClr val="002060"/>
                </a:solidFill>
                <a:effectLst/>
                <a:latin typeface="Arial" panose="020B0604020202020204" pitchFamily="34" charset="0"/>
                <a:ea typeface="Calibri" panose="020F0502020204030204" pitchFamily="34" charset="0"/>
                <a:cs typeface="Arial" panose="020B0604020202020204" pitchFamily="34" charset="0"/>
              </a:rPr>
              <a:t>“</a:t>
            </a:r>
            <a:r>
              <a:rPr lang="es-MX" sz="1800" b="1" dirty="0">
                <a:solidFill>
                  <a:srgbClr val="002060"/>
                </a:solidFill>
                <a:effectLst/>
                <a:latin typeface="Arial" panose="020B0604020202020204" pitchFamily="34" charset="0"/>
                <a:ea typeface="Calibri" panose="020F0502020204030204" pitchFamily="34" charset="0"/>
                <a:cs typeface="Arial" panose="020B0604020202020204" pitchFamily="34" charset="0"/>
              </a:rPr>
              <a:t>Aguas Tranquilas IoT contra Fugas”</a:t>
            </a:r>
            <a:endParaRPr lang="es-MX" sz="1400" b="1"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Integrantes</a:t>
            </a:r>
            <a:endParaRPr lang="es-MX" b="1"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Alberto Guadalupe Rivas Pérez</a:t>
            </a:r>
          </a:p>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Armando De Jesús Ruiz Anaya</a:t>
            </a:r>
            <a:endParaRPr lang="es-MX" sz="1400" dirty="0">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Edgar Maximiliano Morales Morales </a:t>
            </a:r>
            <a:endParaRPr lang="es-MX" sz="1400" dirty="0">
              <a:effectLst/>
              <a:latin typeface="Calibri" panose="020F0502020204030204" pitchFamily="34" charset="0"/>
              <a:ea typeface="Calibri" panose="020F0502020204030204" pitchFamily="34" charset="0"/>
              <a:cs typeface="Arial" panose="020B0604020202020204" pitchFamily="34" charset="0"/>
            </a:endParaRPr>
          </a:p>
          <a:p>
            <a:endParaRPr lang="es-MX" sz="1200" b="1"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Imagen 13">
            <a:extLst>
              <a:ext uri="{FF2B5EF4-FFF2-40B4-BE49-F238E27FC236}">
                <a16:creationId xmlns:a16="http://schemas.microsoft.com/office/drawing/2014/main" id="{231C355F-BF69-A937-D293-100726BA171E}"/>
              </a:ext>
            </a:extLst>
          </p:cNvPr>
          <p:cNvPicPr>
            <a:picLocks noChangeAspect="1"/>
          </p:cNvPicPr>
          <p:nvPr/>
        </p:nvPicPr>
        <p:blipFill>
          <a:blip r:embed="rId6"/>
          <a:stretch>
            <a:fillRect/>
          </a:stretch>
        </p:blipFill>
        <p:spPr>
          <a:xfrm>
            <a:off x="5522394" y="2774814"/>
            <a:ext cx="2736656" cy="16394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uadroTexto 2">
            <a:extLst>
              <a:ext uri="{FF2B5EF4-FFF2-40B4-BE49-F238E27FC236}">
                <a16:creationId xmlns:a16="http://schemas.microsoft.com/office/drawing/2014/main" id="{CBDC06ED-1734-162C-2C21-BF3654DB73B4}"/>
              </a:ext>
            </a:extLst>
          </p:cNvPr>
          <p:cNvSpPr txBox="1"/>
          <p:nvPr/>
        </p:nvSpPr>
        <p:spPr>
          <a:xfrm>
            <a:off x="-85135" y="4976412"/>
            <a:ext cx="1562669" cy="200055"/>
          </a:xfrm>
          <a:prstGeom prst="rect">
            <a:avLst/>
          </a:prstGeom>
          <a:noFill/>
        </p:spPr>
        <p:txBody>
          <a:bodyPr wrap="square">
            <a:spAutoFit/>
          </a:bodyPr>
          <a:lstStyle/>
          <a:p>
            <a:r>
              <a:rPr lang="es-MX" sz="7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21 </a:t>
            </a:r>
            <a:r>
              <a:rPr lang="es-419" sz="7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días de trabajo.</a:t>
            </a:r>
            <a:endParaRPr lang="es-MX" sz="700" i="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269200"/>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i="0" dirty="0">
                <a:effectLst/>
                <a:latin typeface="Times New Roman" panose="02020603050405020304" pitchFamily="18" charset="0"/>
                <a:cs typeface="Times New Roman" panose="02020603050405020304" pitchFamily="18" charset="0"/>
              </a:rPr>
              <a:t>Despliegue Práctico de Tecnologías IoT: Funcionamiento, Protocolos y Gestión Eficiente de Datos</a:t>
            </a:r>
            <a:endParaRPr b="1" dirty="0">
              <a:latin typeface="Times New Roman" panose="02020603050405020304" pitchFamily="18" charset="0"/>
              <a:cs typeface="Times New Roman" panose="02020603050405020304" pitchFamily="18" charset="0"/>
            </a:endParaRP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Implementacion t</a:t>
            </a:r>
            <a:r>
              <a:rPr lang="es-419" dirty="0"/>
              <a:t>é</a:t>
            </a:r>
            <a:r>
              <a:rPr lang="en" dirty="0"/>
              <a:t>cnica.</a:t>
            </a:r>
            <a:endParaRPr dirty="0"/>
          </a:p>
        </p:txBody>
      </p:sp>
    </p:spTree>
    <p:extLst>
      <p:ext uri="{BB962C8B-B14F-4D97-AF65-F5344CB8AC3E}">
        <p14:creationId xmlns:p14="http://schemas.microsoft.com/office/powerpoint/2010/main" val="19980478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pic>
        <p:nvPicPr>
          <p:cNvPr id="11" name="Google Shape;2365;p50">
            <a:extLst>
              <a:ext uri="{FF2B5EF4-FFF2-40B4-BE49-F238E27FC236}">
                <a16:creationId xmlns:a16="http://schemas.microsoft.com/office/drawing/2014/main" id="{E43FDF68-4428-5A0C-8B89-BDFC85125457}"/>
              </a:ext>
            </a:extLst>
          </p:cNvPr>
          <p:cNvPicPr preferRelativeResize="0"/>
          <p:nvPr/>
        </p:nvPicPr>
        <p:blipFill>
          <a:blip r:embed="rId3">
            <a:alphaModFix amt="52000"/>
          </a:blip>
          <a:stretch>
            <a:fillRect/>
          </a:stretch>
        </p:blipFill>
        <p:spPr>
          <a:xfrm rot="-1128984" flipH="1">
            <a:off x="4324377" y="204722"/>
            <a:ext cx="4397681" cy="3739475"/>
          </a:xfrm>
          <a:prstGeom prst="rect">
            <a:avLst/>
          </a:prstGeom>
          <a:noFill/>
          <a:ln>
            <a:noFill/>
          </a:ln>
        </p:spPr>
      </p:pic>
      <p:pic>
        <p:nvPicPr>
          <p:cNvPr id="10" name="Google Shape;2224;p45">
            <a:extLst>
              <a:ext uri="{FF2B5EF4-FFF2-40B4-BE49-F238E27FC236}">
                <a16:creationId xmlns:a16="http://schemas.microsoft.com/office/drawing/2014/main" id="{A1F1CDB8-BAC6-5C0F-266F-FA3EE7071450}"/>
              </a:ext>
            </a:extLst>
          </p:cNvPr>
          <p:cNvPicPr preferRelativeResize="0"/>
          <p:nvPr/>
        </p:nvPicPr>
        <p:blipFill>
          <a:blip r:embed="rId4">
            <a:alphaModFix amt="47000"/>
          </a:blip>
          <a:stretch>
            <a:fillRect/>
          </a:stretch>
        </p:blipFill>
        <p:spPr>
          <a:xfrm>
            <a:off x="0" y="1122836"/>
            <a:ext cx="4183039" cy="3524227"/>
          </a:xfrm>
          <a:prstGeom prst="rect">
            <a:avLst/>
          </a:prstGeom>
          <a:noFill/>
          <a:ln>
            <a:noFill/>
          </a:ln>
        </p:spPr>
      </p:pic>
      <p:sp>
        <p:nvSpPr>
          <p:cNvPr id="2353" name="Google Shape;2353;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Demostracion del Proyecto</a:t>
            </a:r>
            <a:endParaRPr dirty="0"/>
          </a:p>
        </p:txBody>
      </p:sp>
      <p:pic>
        <p:nvPicPr>
          <p:cNvPr id="3" name="Imagen 2">
            <a:extLst>
              <a:ext uri="{FF2B5EF4-FFF2-40B4-BE49-F238E27FC236}">
                <a16:creationId xmlns:a16="http://schemas.microsoft.com/office/drawing/2014/main" id="{1E5CBF71-4067-E64B-E0F7-8FF58CFCF68F}"/>
              </a:ext>
            </a:extLst>
          </p:cNvPr>
          <p:cNvPicPr>
            <a:picLocks noChangeAspect="1"/>
          </p:cNvPicPr>
          <p:nvPr/>
        </p:nvPicPr>
        <p:blipFill>
          <a:blip r:embed="rId5"/>
          <a:stretch>
            <a:fillRect/>
          </a:stretch>
        </p:blipFill>
        <p:spPr>
          <a:xfrm>
            <a:off x="381804" y="1173708"/>
            <a:ext cx="3218540" cy="1801504"/>
          </a:xfrm>
          <a:prstGeom prst="ellipse">
            <a:avLst/>
          </a:prstGeom>
          <a:ln>
            <a:noFill/>
          </a:ln>
          <a:effectLst/>
        </p:spPr>
      </p:pic>
      <p:pic>
        <p:nvPicPr>
          <p:cNvPr id="5" name="Imagen 4">
            <a:extLst>
              <a:ext uri="{FF2B5EF4-FFF2-40B4-BE49-F238E27FC236}">
                <a16:creationId xmlns:a16="http://schemas.microsoft.com/office/drawing/2014/main" id="{EF0B52D6-522B-8AFD-3E6A-042A22F77F96}"/>
              </a:ext>
            </a:extLst>
          </p:cNvPr>
          <p:cNvPicPr>
            <a:picLocks noChangeAspect="1"/>
          </p:cNvPicPr>
          <p:nvPr/>
        </p:nvPicPr>
        <p:blipFill>
          <a:blip r:embed="rId6"/>
          <a:stretch>
            <a:fillRect/>
          </a:stretch>
        </p:blipFill>
        <p:spPr>
          <a:xfrm>
            <a:off x="381802" y="3218481"/>
            <a:ext cx="3174034" cy="1917572"/>
          </a:xfrm>
          <a:prstGeom prst="ellipse">
            <a:avLst/>
          </a:prstGeom>
          <a:ln>
            <a:noFill/>
          </a:ln>
          <a:effectLst/>
        </p:spPr>
      </p:pic>
      <p:sp>
        <p:nvSpPr>
          <p:cNvPr id="9" name="CuadroTexto 8">
            <a:extLst>
              <a:ext uri="{FF2B5EF4-FFF2-40B4-BE49-F238E27FC236}">
                <a16:creationId xmlns:a16="http://schemas.microsoft.com/office/drawing/2014/main" id="{361B28F2-2C9D-02EF-0A31-32B96557DBC7}"/>
              </a:ext>
            </a:extLst>
          </p:cNvPr>
          <p:cNvSpPr txBox="1"/>
          <p:nvPr/>
        </p:nvSpPr>
        <p:spPr>
          <a:xfrm>
            <a:off x="3650943" y="1659516"/>
            <a:ext cx="2821675" cy="2258182"/>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Colocaremos sensores de presión y caudal en puntos estratégicos de la manguera para medir la presión del agua y detectar cualquier cambio en el flujo.</a:t>
            </a:r>
            <a:endParaRPr lang="es-MX"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 información recopilada por los sensores se enviará a un microcontrolador que procesará los datos.</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224;p45">
            <a:extLst>
              <a:ext uri="{FF2B5EF4-FFF2-40B4-BE49-F238E27FC236}">
                <a16:creationId xmlns:a16="http://schemas.microsoft.com/office/drawing/2014/main" id="{56D511BD-08FC-E4CC-F6B9-7F12368A28B9}"/>
              </a:ext>
            </a:extLst>
          </p:cNvPr>
          <p:cNvPicPr preferRelativeResize="0"/>
          <p:nvPr/>
        </p:nvPicPr>
        <p:blipFill>
          <a:blip r:embed="rId2">
            <a:alphaModFix amt="47000"/>
          </a:blip>
          <a:stretch>
            <a:fillRect/>
          </a:stretch>
        </p:blipFill>
        <p:spPr>
          <a:xfrm>
            <a:off x="634621" y="1246248"/>
            <a:ext cx="4183039" cy="3524227"/>
          </a:xfrm>
          <a:prstGeom prst="rect">
            <a:avLst/>
          </a:prstGeom>
          <a:noFill/>
          <a:ln>
            <a:noFill/>
          </a:ln>
        </p:spPr>
      </p:pic>
      <p:pic>
        <p:nvPicPr>
          <p:cNvPr id="6" name="Google Shape;2365;p50">
            <a:extLst>
              <a:ext uri="{FF2B5EF4-FFF2-40B4-BE49-F238E27FC236}">
                <a16:creationId xmlns:a16="http://schemas.microsoft.com/office/drawing/2014/main" id="{BAC7A64A-8A37-9B8E-23D9-83B81B8F8AE4}"/>
              </a:ext>
            </a:extLst>
          </p:cNvPr>
          <p:cNvPicPr preferRelativeResize="0"/>
          <p:nvPr/>
        </p:nvPicPr>
        <p:blipFill>
          <a:blip r:embed="rId3">
            <a:alphaModFix amt="52000"/>
          </a:blip>
          <a:stretch>
            <a:fillRect/>
          </a:stretch>
        </p:blipFill>
        <p:spPr>
          <a:xfrm rot="20471016" flipH="1">
            <a:off x="3934513" y="117971"/>
            <a:ext cx="4397681" cy="3739475"/>
          </a:xfrm>
          <a:prstGeom prst="rect">
            <a:avLst/>
          </a:prstGeom>
          <a:noFill/>
          <a:ln>
            <a:noFill/>
          </a:ln>
        </p:spPr>
      </p:pic>
      <p:sp>
        <p:nvSpPr>
          <p:cNvPr id="2" name="Título 1">
            <a:extLst>
              <a:ext uri="{FF2B5EF4-FFF2-40B4-BE49-F238E27FC236}">
                <a16:creationId xmlns:a16="http://schemas.microsoft.com/office/drawing/2014/main" id="{6F172E1C-B2E5-E8EB-9819-F679FD7441B9}"/>
              </a:ext>
            </a:extLst>
          </p:cNvPr>
          <p:cNvSpPr>
            <a:spLocks noGrp="1"/>
          </p:cNvSpPr>
          <p:nvPr>
            <p:ph type="ctrTitle"/>
          </p:nvPr>
        </p:nvSpPr>
        <p:spPr/>
        <p:txBody>
          <a:bodyPr/>
          <a:lstStyle/>
          <a:p>
            <a:r>
              <a:rPr lang="es-MX" dirty="0"/>
              <a:t>Evidencia</a:t>
            </a:r>
          </a:p>
        </p:txBody>
      </p:sp>
      <p:sp>
        <p:nvSpPr>
          <p:cNvPr id="4" name="CuadroTexto 3">
            <a:extLst>
              <a:ext uri="{FF2B5EF4-FFF2-40B4-BE49-F238E27FC236}">
                <a16:creationId xmlns:a16="http://schemas.microsoft.com/office/drawing/2014/main" id="{013A8E53-A480-004F-439E-1118E738C272}"/>
              </a:ext>
            </a:extLst>
          </p:cNvPr>
          <p:cNvSpPr txBox="1"/>
          <p:nvPr/>
        </p:nvSpPr>
        <p:spPr>
          <a:xfrm>
            <a:off x="3770194" y="2160432"/>
            <a:ext cx="4453869" cy="1566647"/>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Realizaremos pruebas con la manguera para simular cambios en la presión y eventos críticos, demostrando la capacidad del sistema para detectar y responder a estas situaciones.</a:t>
            </a:r>
            <a:endParaRPr lang="es-MX"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Se generará un registro detallado de eventos que mostrará la confiabilidad en la recolección y transferencia de datos.</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95EF9B14-BA16-93C0-A00B-5A356440358E}"/>
              </a:ext>
            </a:extLst>
          </p:cNvPr>
          <p:cNvPicPr>
            <a:picLocks noChangeAspect="1"/>
          </p:cNvPicPr>
          <p:nvPr/>
        </p:nvPicPr>
        <p:blipFill>
          <a:blip r:embed="rId4"/>
          <a:stretch>
            <a:fillRect/>
          </a:stretch>
        </p:blipFill>
        <p:spPr>
          <a:xfrm>
            <a:off x="726826" y="1337480"/>
            <a:ext cx="3043368" cy="3364174"/>
          </a:xfrm>
          <a:prstGeom prst="ellipse">
            <a:avLst/>
          </a:prstGeom>
          <a:ln>
            <a:noFill/>
          </a:ln>
          <a:effectLst/>
        </p:spPr>
      </p:pic>
    </p:spTree>
    <p:extLst>
      <p:ext uri="{BB962C8B-B14F-4D97-AF65-F5344CB8AC3E}">
        <p14:creationId xmlns:p14="http://schemas.microsoft.com/office/powerpoint/2010/main" val="57698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2224;p45">
            <a:extLst>
              <a:ext uri="{FF2B5EF4-FFF2-40B4-BE49-F238E27FC236}">
                <a16:creationId xmlns:a16="http://schemas.microsoft.com/office/drawing/2014/main" id="{6807AABE-92CD-299D-3576-31860EA1055B}"/>
              </a:ext>
            </a:extLst>
          </p:cNvPr>
          <p:cNvPicPr preferRelativeResize="0"/>
          <p:nvPr/>
        </p:nvPicPr>
        <p:blipFill>
          <a:blip r:embed="rId2">
            <a:alphaModFix amt="47000"/>
          </a:blip>
          <a:stretch>
            <a:fillRect/>
          </a:stretch>
        </p:blipFill>
        <p:spPr>
          <a:xfrm>
            <a:off x="6134761" y="3473882"/>
            <a:ext cx="4192090" cy="3741963"/>
          </a:xfrm>
          <a:prstGeom prst="rect">
            <a:avLst/>
          </a:prstGeom>
          <a:noFill/>
          <a:ln>
            <a:noFill/>
          </a:ln>
        </p:spPr>
      </p:pic>
      <p:pic>
        <p:nvPicPr>
          <p:cNvPr id="17" name="Google Shape;2685;p60">
            <a:extLst>
              <a:ext uri="{FF2B5EF4-FFF2-40B4-BE49-F238E27FC236}">
                <a16:creationId xmlns:a16="http://schemas.microsoft.com/office/drawing/2014/main" id="{2B0E3A20-B846-0D9B-DCBF-E6D024FA0563}"/>
              </a:ext>
            </a:extLst>
          </p:cNvPr>
          <p:cNvPicPr preferRelativeResize="0"/>
          <p:nvPr/>
        </p:nvPicPr>
        <p:blipFill>
          <a:blip r:embed="rId3">
            <a:alphaModFix amt="52000"/>
          </a:blip>
          <a:stretch>
            <a:fillRect/>
          </a:stretch>
        </p:blipFill>
        <p:spPr>
          <a:xfrm rot="1128968">
            <a:off x="769927" y="-75568"/>
            <a:ext cx="3398082" cy="3068162"/>
          </a:xfrm>
          <a:prstGeom prst="rect">
            <a:avLst/>
          </a:prstGeom>
          <a:noFill/>
          <a:ln>
            <a:noFill/>
          </a:ln>
        </p:spPr>
      </p:pic>
      <p:sp>
        <p:nvSpPr>
          <p:cNvPr id="2" name="Título 1">
            <a:extLst>
              <a:ext uri="{FF2B5EF4-FFF2-40B4-BE49-F238E27FC236}">
                <a16:creationId xmlns:a16="http://schemas.microsoft.com/office/drawing/2014/main" id="{58676462-E4F0-DA7B-712C-F8FE28579283}"/>
              </a:ext>
            </a:extLst>
          </p:cNvPr>
          <p:cNvSpPr>
            <a:spLocks noGrp="1"/>
          </p:cNvSpPr>
          <p:nvPr>
            <p:ph type="ctrTitle"/>
          </p:nvPr>
        </p:nvSpPr>
        <p:spPr/>
        <p:txBody>
          <a:bodyPr/>
          <a:lstStyle/>
          <a:p>
            <a:r>
              <a:rPr lang="es-419" dirty="0"/>
              <a:t>Evidencia</a:t>
            </a:r>
            <a:endParaRPr lang="es-MX" dirty="0"/>
          </a:p>
        </p:txBody>
      </p:sp>
      <p:grpSp>
        <p:nvGrpSpPr>
          <p:cNvPr id="3" name="Google Shape;3123;p68">
            <a:extLst>
              <a:ext uri="{FF2B5EF4-FFF2-40B4-BE49-F238E27FC236}">
                <a16:creationId xmlns:a16="http://schemas.microsoft.com/office/drawing/2014/main" id="{0A77C755-E6D0-5004-85C5-7CB7DBA67529}"/>
              </a:ext>
            </a:extLst>
          </p:cNvPr>
          <p:cNvGrpSpPr/>
          <p:nvPr/>
        </p:nvGrpSpPr>
        <p:grpSpPr>
          <a:xfrm>
            <a:off x="2640905" y="1726423"/>
            <a:ext cx="2506601" cy="1909096"/>
            <a:chOff x="3578510" y="1419647"/>
            <a:chExt cx="4021500" cy="3062887"/>
          </a:xfrm>
        </p:grpSpPr>
        <p:sp>
          <p:nvSpPr>
            <p:cNvPr id="9" name="Google Shape;3124;p68">
              <a:extLst>
                <a:ext uri="{FF2B5EF4-FFF2-40B4-BE49-F238E27FC236}">
                  <a16:creationId xmlns:a16="http://schemas.microsoft.com/office/drawing/2014/main" id="{F25FE31F-2EE1-1E62-AA30-E65E1B5DCC58}"/>
                </a:ext>
              </a:extLst>
            </p:cNvPr>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125;p68">
              <a:extLst>
                <a:ext uri="{FF2B5EF4-FFF2-40B4-BE49-F238E27FC236}">
                  <a16:creationId xmlns:a16="http://schemas.microsoft.com/office/drawing/2014/main" id="{454644AA-D5FC-2C3E-151D-4566150FE358}"/>
                </a:ext>
              </a:extLst>
            </p:cNvPr>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126;p68">
              <a:extLst>
                <a:ext uri="{FF2B5EF4-FFF2-40B4-BE49-F238E27FC236}">
                  <a16:creationId xmlns:a16="http://schemas.microsoft.com/office/drawing/2014/main" id="{4F259049-A5FE-550E-ACA8-AF4EB9190C55}"/>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txBody>
            <a:bodyPr/>
            <a:lstStyle/>
            <a:p>
              <a:endParaRPr lang="es-MX"/>
            </a:p>
          </p:txBody>
        </p:sp>
        <p:cxnSp>
          <p:nvCxnSpPr>
            <p:cNvPr id="12" name="Google Shape;3127;p68">
              <a:extLst>
                <a:ext uri="{FF2B5EF4-FFF2-40B4-BE49-F238E27FC236}">
                  <a16:creationId xmlns:a16="http://schemas.microsoft.com/office/drawing/2014/main" id="{F2D50DEB-85BF-8559-E1B1-7565218B42FC}"/>
                </a:ext>
              </a:extLst>
            </p:cNvPr>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4" name="Google Shape;3129;p68">
            <a:extLst>
              <a:ext uri="{FF2B5EF4-FFF2-40B4-BE49-F238E27FC236}">
                <a16:creationId xmlns:a16="http://schemas.microsoft.com/office/drawing/2014/main" id="{EEBC37BC-79F0-C3F8-F08C-189BBEE74304}"/>
              </a:ext>
            </a:extLst>
          </p:cNvPr>
          <p:cNvSpPr/>
          <p:nvPr/>
        </p:nvSpPr>
        <p:spPr>
          <a:xfrm>
            <a:off x="6519454" y="1580394"/>
            <a:ext cx="1086023" cy="21655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400"/>
          </a:p>
        </p:txBody>
      </p:sp>
      <p:pic>
        <p:nvPicPr>
          <p:cNvPr id="14" name="Imagen 13">
            <a:extLst>
              <a:ext uri="{FF2B5EF4-FFF2-40B4-BE49-F238E27FC236}">
                <a16:creationId xmlns:a16="http://schemas.microsoft.com/office/drawing/2014/main" id="{75B834E3-AEA0-05C3-11D4-1F46BC0F6F7C}"/>
              </a:ext>
            </a:extLst>
          </p:cNvPr>
          <p:cNvPicPr>
            <a:picLocks noChangeAspect="1"/>
          </p:cNvPicPr>
          <p:nvPr/>
        </p:nvPicPr>
        <p:blipFill>
          <a:blip r:embed="rId4"/>
          <a:stretch>
            <a:fillRect/>
          </a:stretch>
        </p:blipFill>
        <p:spPr>
          <a:xfrm>
            <a:off x="2727011" y="1806500"/>
            <a:ext cx="2336439" cy="1439972"/>
          </a:xfrm>
          <a:prstGeom prst="rect">
            <a:avLst/>
          </a:prstGeom>
        </p:spPr>
      </p:pic>
      <p:pic>
        <p:nvPicPr>
          <p:cNvPr id="16" name="Imagen 15">
            <a:extLst>
              <a:ext uri="{FF2B5EF4-FFF2-40B4-BE49-F238E27FC236}">
                <a16:creationId xmlns:a16="http://schemas.microsoft.com/office/drawing/2014/main" id="{DF40C16F-C74A-3C3D-53F8-DE5C826D277C}"/>
              </a:ext>
            </a:extLst>
          </p:cNvPr>
          <p:cNvPicPr>
            <a:picLocks noChangeAspect="1"/>
          </p:cNvPicPr>
          <p:nvPr/>
        </p:nvPicPr>
        <p:blipFill>
          <a:blip r:embed="rId5"/>
          <a:stretch>
            <a:fillRect/>
          </a:stretch>
        </p:blipFill>
        <p:spPr>
          <a:xfrm>
            <a:off x="6562363" y="1749643"/>
            <a:ext cx="1005249" cy="1823197"/>
          </a:xfrm>
          <a:prstGeom prst="rect">
            <a:avLst/>
          </a:prstGeom>
        </p:spPr>
      </p:pic>
    </p:spTree>
    <p:extLst>
      <p:ext uri="{BB962C8B-B14F-4D97-AF65-F5344CB8AC3E}">
        <p14:creationId xmlns:p14="http://schemas.microsoft.com/office/powerpoint/2010/main" val="26296823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par>
                          <p:cTn id="12" fill="hold">
                            <p:stCondLst>
                              <p:cond delay="4000"/>
                            </p:stCondLst>
                            <p:childTnLst>
                              <p:par>
                                <p:cTn id="13" presetID="6" presetClass="emph" presetSubtype="0" fill="hold" nodeType="afterEffect">
                                  <p:stCondLst>
                                    <p:cond delay="0"/>
                                  </p:stCondLst>
                                  <p:childTnLst>
                                    <p:animScale>
                                      <p:cBhvr>
                                        <p:cTn id="14" dur="2000" fill="hold"/>
                                        <p:tgtEl>
                                          <p:spTgt spid="3"/>
                                        </p:tgtEl>
                                      </p:cBhvr>
                                      <p:by x="150000" y="150000"/>
                                    </p:animScale>
                                  </p:childTnLst>
                                </p:cTn>
                              </p:par>
                            </p:childTnLst>
                          </p:cTn>
                        </p:par>
                        <p:par>
                          <p:cTn id="15" fill="hold">
                            <p:stCondLst>
                              <p:cond delay="6000"/>
                            </p:stCondLst>
                            <p:childTnLst>
                              <p:par>
                                <p:cTn id="16" presetID="6" presetClass="emph" presetSubtype="0" fill="hold" grpId="0" nodeType="afterEffect">
                                  <p:stCondLst>
                                    <p:cond delay="0"/>
                                  </p:stCondLst>
                                  <p:childTnLst>
                                    <p:animScale>
                                      <p:cBhvr>
                                        <p:cTn id="17" dur="2000" fill="hold"/>
                                        <p:tgtEl>
                                          <p:spTgt spid="4"/>
                                        </p:tgtEl>
                                      </p:cBhvr>
                                      <p:by x="150000" y="150000"/>
                                    </p:animScale>
                                  </p:childTnLst>
                                </p:cTn>
                              </p:par>
                            </p:childTnLst>
                          </p:cTn>
                        </p:par>
                        <p:par>
                          <p:cTn id="18" fill="hold">
                            <p:stCondLst>
                              <p:cond delay="8000"/>
                            </p:stCondLst>
                            <p:childTnLst>
                              <p:par>
                                <p:cTn id="19" presetID="6" presetClass="emph" presetSubtype="0" fill="hold" nodeType="afterEffect">
                                  <p:stCondLst>
                                    <p:cond delay="0"/>
                                  </p:stCondLst>
                                  <p:childTnLst>
                                    <p:animScale>
                                      <p:cBhvr>
                                        <p:cTn id="20" dur="2000" fill="hold"/>
                                        <p:tgtEl>
                                          <p:spTgt spid="14"/>
                                        </p:tgtEl>
                                      </p:cBhvr>
                                      <p:by x="150000" y="150000"/>
                                    </p:animScale>
                                  </p:childTnLst>
                                </p:cTn>
                              </p:par>
                            </p:childTnLst>
                          </p:cTn>
                        </p:par>
                        <p:par>
                          <p:cTn id="21" fill="hold">
                            <p:stCondLst>
                              <p:cond delay="10000"/>
                            </p:stCondLst>
                            <p:childTnLst>
                              <p:par>
                                <p:cTn id="22" presetID="6" presetClass="emph" presetSubtype="0" fill="hold" nodeType="afterEffect">
                                  <p:stCondLst>
                                    <p:cond delay="0"/>
                                  </p:stCondLst>
                                  <p:childTnLst>
                                    <p:animScale>
                                      <p:cBhvr>
                                        <p:cTn id="23" dur="2000" fill="hold"/>
                                        <p:tgtEl>
                                          <p:spTgt spid="16"/>
                                        </p:tgtEl>
                                      </p:cBhvr>
                                      <p:by x="150000" y="150000"/>
                                    </p:animScale>
                                  </p:childTnLst>
                                </p:cTn>
                              </p:par>
                              <p:par>
                                <p:cTn id="24" presetID="42" presetClass="path" presetSubtype="0" accel="50000" decel="50000" fill="hold" nodeType="withEffect">
                                  <p:stCondLst>
                                    <p:cond delay="0"/>
                                  </p:stCondLst>
                                  <p:childTnLst>
                                    <p:animMotion origin="layout" path="M 0.00087 3.7037E-6 L 0.00069 0.01049 " pathEditMode="relative" rAng="0" ptsTypes="AA">
                                      <p:cBhvr>
                                        <p:cTn id="25" dur="2000" fill="hold"/>
                                        <p:tgtEl>
                                          <p:spTgt spid="3"/>
                                        </p:tgtEl>
                                        <p:attrNameLst>
                                          <p:attrName>ppt_x</p:attrName>
                                          <p:attrName>ppt_y</p:attrName>
                                        </p:attrNameLst>
                                      </p:cBhvr>
                                      <p:rCtr x="-17" y="5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pic>
        <p:nvPicPr>
          <p:cNvPr id="49" name="Google Shape;2224;p45">
            <a:extLst>
              <a:ext uri="{FF2B5EF4-FFF2-40B4-BE49-F238E27FC236}">
                <a16:creationId xmlns:a16="http://schemas.microsoft.com/office/drawing/2014/main" id="{A2966BCC-8016-E68B-8364-9EFA9AC4CB3C}"/>
              </a:ext>
            </a:extLst>
          </p:cNvPr>
          <p:cNvPicPr preferRelativeResize="0"/>
          <p:nvPr/>
        </p:nvPicPr>
        <p:blipFill>
          <a:blip r:embed="rId3">
            <a:alphaModFix amt="47000"/>
          </a:blip>
          <a:stretch>
            <a:fillRect/>
          </a:stretch>
        </p:blipFill>
        <p:spPr>
          <a:xfrm>
            <a:off x="2590819" y="2600009"/>
            <a:ext cx="4183039" cy="3524227"/>
          </a:xfrm>
          <a:prstGeom prst="rect">
            <a:avLst/>
          </a:prstGeom>
          <a:noFill/>
          <a:ln>
            <a:noFill/>
          </a:ln>
        </p:spPr>
      </p:pic>
      <p:pic>
        <p:nvPicPr>
          <p:cNvPr id="48" name="Google Shape;2365;p50">
            <a:extLst>
              <a:ext uri="{FF2B5EF4-FFF2-40B4-BE49-F238E27FC236}">
                <a16:creationId xmlns:a16="http://schemas.microsoft.com/office/drawing/2014/main" id="{70166339-27F3-8219-00B0-03E44A988ACA}"/>
              </a:ext>
            </a:extLst>
          </p:cNvPr>
          <p:cNvPicPr preferRelativeResize="0"/>
          <p:nvPr/>
        </p:nvPicPr>
        <p:blipFill>
          <a:blip r:embed="rId4">
            <a:alphaModFix amt="52000"/>
          </a:blip>
          <a:stretch>
            <a:fillRect/>
          </a:stretch>
        </p:blipFill>
        <p:spPr>
          <a:xfrm rot="17304746" flipH="1">
            <a:off x="-373177" y="702012"/>
            <a:ext cx="4397681" cy="3739475"/>
          </a:xfrm>
          <a:prstGeom prst="rect">
            <a:avLst/>
          </a:prstGeom>
          <a:noFill/>
          <a:ln>
            <a:noFill/>
          </a:ln>
        </p:spPr>
      </p:pic>
      <p:sp>
        <p:nvSpPr>
          <p:cNvPr id="2374" name="Google Shape;2374;p50"/>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Mapa Topológico de Red</a:t>
            </a:r>
          </a:p>
        </p:txBody>
      </p:sp>
      <p:pic>
        <p:nvPicPr>
          <p:cNvPr id="2057" name="Imagen 7">
            <a:extLst>
              <a:ext uri="{FF2B5EF4-FFF2-40B4-BE49-F238E27FC236}">
                <a16:creationId xmlns:a16="http://schemas.microsoft.com/office/drawing/2014/main" id="{CBF5826A-D5AA-499F-A266-18991390D3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4" y="1964847"/>
            <a:ext cx="1076324" cy="1076324"/>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agen 1">
            <a:extLst>
              <a:ext uri="{FF2B5EF4-FFF2-40B4-BE49-F238E27FC236}">
                <a16:creationId xmlns:a16="http://schemas.microsoft.com/office/drawing/2014/main" id="{F5ED7B8F-F263-480D-5AB3-751C5F665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181" y="1859132"/>
            <a:ext cx="11715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n 8">
            <a:extLst>
              <a:ext uri="{FF2B5EF4-FFF2-40B4-BE49-F238E27FC236}">
                <a16:creationId xmlns:a16="http://schemas.microsoft.com/office/drawing/2014/main" id="{7D7D69E3-F730-DB25-C887-F67A9B074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0091" y="2117104"/>
            <a:ext cx="10763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n 11">
            <a:extLst>
              <a:ext uri="{FF2B5EF4-FFF2-40B4-BE49-F238E27FC236}">
                <a16:creationId xmlns:a16="http://schemas.microsoft.com/office/drawing/2014/main" id="{0DDD7552-66E9-8C2C-FF96-4646695C4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8236" y="3193828"/>
            <a:ext cx="10763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n 13">
            <a:extLst>
              <a:ext uri="{FF2B5EF4-FFF2-40B4-BE49-F238E27FC236}">
                <a16:creationId xmlns:a16="http://schemas.microsoft.com/office/drawing/2014/main" id="{7E3DD4D9-B13B-B771-6E80-7BC7C5FDE4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5991" y="1040779"/>
            <a:ext cx="1076325" cy="107632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2ED6196F-0B95-0554-0066-01890B9014E8}"/>
              </a:ext>
            </a:extLst>
          </p:cNvPr>
          <p:cNvCxnSpPr>
            <a:cxnSpLocks/>
          </p:cNvCxnSpPr>
          <p:nvPr/>
        </p:nvCxnSpPr>
        <p:spPr>
          <a:xfrm>
            <a:off x="1514495" y="2655266"/>
            <a:ext cx="1262121"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76435843-AE38-DD84-6992-B8717507C99E}"/>
              </a:ext>
            </a:extLst>
          </p:cNvPr>
          <p:cNvCxnSpPr>
            <a:cxnSpLocks/>
          </p:cNvCxnSpPr>
          <p:nvPr/>
        </p:nvCxnSpPr>
        <p:spPr>
          <a:xfrm flipH="1">
            <a:off x="3746859" y="2694857"/>
            <a:ext cx="1787308" cy="58046"/>
          </a:xfrm>
          <a:prstGeom prst="line">
            <a:avLst/>
          </a:prstGeom>
          <a:ln w="57150"/>
        </p:spPr>
        <p:style>
          <a:lnRef idx="1">
            <a:schemeClr val="dk1"/>
          </a:lnRef>
          <a:fillRef idx="0">
            <a:schemeClr val="dk1"/>
          </a:fillRef>
          <a:effectRef idx="0">
            <a:schemeClr val="dk1"/>
          </a:effectRef>
          <a:fontRef idx="minor">
            <a:schemeClr val="tx1"/>
          </a:fontRef>
        </p:style>
      </p:cxnSp>
      <p:cxnSp>
        <p:nvCxnSpPr>
          <p:cNvPr id="29" name="Conector recto 28">
            <a:extLst>
              <a:ext uri="{FF2B5EF4-FFF2-40B4-BE49-F238E27FC236}">
                <a16:creationId xmlns:a16="http://schemas.microsoft.com/office/drawing/2014/main" id="{41B3F8A6-561A-C1FE-2E11-73C02F6E2942}"/>
              </a:ext>
            </a:extLst>
          </p:cNvPr>
          <p:cNvCxnSpPr>
            <a:cxnSpLocks/>
          </p:cNvCxnSpPr>
          <p:nvPr/>
        </p:nvCxnSpPr>
        <p:spPr>
          <a:xfrm>
            <a:off x="3483910" y="3020306"/>
            <a:ext cx="2050257" cy="685461"/>
          </a:xfrm>
          <a:prstGeom prst="line">
            <a:avLst/>
          </a:prstGeom>
          <a:ln w="57150"/>
        </p:spPr>
        <p:style>
          <a:lnRef idx="1">
            <a:schemeClr val="dk1"/>
          </a:lnRef>
          <a:fillRef idx="0">
            <a:schemeClr val="dk1"/>
          </a:fillRef>
          <a:effectRef idx="0">
            <a:schemeClr val="dk1"/>
          </a:effectRef>
          <a:fontRef idx="minor">
            <a:schemeClr val="tx1"/>
          </a:fontRef>
        </p:style>
      </p:cxnSp>
      <p:cxnSp>
        <p:nvCxnSpPr>
          <p:cNvPr id="30" name="Conector recto 29">
            <a:extLst>
              <a:ext uri="{FF2B5EF4-FFF2-40B4-BE49-F238E27FC236}">
                <a16:creationId xmlns:a16="http://schemas.microsoft.com/office/drawing/2014/main" id="{C7A208A3-CDA0-761C-2AC9-58601EAA5E46}"/>
              </a:ext>
            </a:extLst>
          </p:cNvPr>
          <p:cNvCxnSpPr>
            <a:cxnSpLocks/>
          </p:cNvCxnSpPr>
          <p:nvPr/>
        </p:nvCxnSpPr>
        <p:spPr>
          <a:xfrm flipV="1">
            <a:off x="3651326" y="1578941"/>
            <a:ext cx="1954173" cy="823335"/>
          </a:xfrm>
          <a:prstGeom prst="line">
            <a:avLst/>
          </a:prstGeom>
          <a:ln w="57150"/>
        </p:spPr>
        <p:style>
          <a:lnRef idx="1">
            <a:schemeClr val="dk1"/>
          </a:lnRef>
          <a:fillRef idx="0">
            <a:schemeClr val="dk1"/>
          </a:fillRef>
          <a:effectRef idx="0">
            <a:schemeClr val="dk1"/>
          </a:effectRef>
          <a:fontRef idx="minor">
            <a:schemeClr val="tx1"/>
          </a:fontRef>
        </p:style>
      </p:cxnSp>
      <p:sp>
        <p:nvSpPr>
          <p:cNvPr id="31" name="Rectangle 10">
            <a:extLst>
              <a:ext uri="{FF2B5EF4-FFF2-40B4-BE49-F238E27FC236}">
                <a16:creationId xmlns:a16="http://schemas.microsoft.com/office/drawing/2014/main" id="{2A585A7F-7451-6C3A-AD02-5334EF9ADEA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2" name="Rectangle 11">
            <a:extLst>
              <a:ext uri="{FF2B5EF4-FFF2-40B4-BE49-F238E27FC236}">
                <a16:creationId xmlns:a16="http://schemas.microsoft.com/office/drawing/2014/main" id="{97E53883-C496-321C-4883-C2806CA6AAA9}"/>
              </a:ext>
            </a:extLst>
          </p:cNvPr>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s-MX" altLang="es-MX"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3" name="Rectangle 12">
            <a:extLst>
              <a:ext uri="{FF2B5EF4-FFF2-40B4-BE49-F238E27FC236}">
                <a16:creationId xmlns:a16="http://schemas.microsoft.com/office/drawing/2014/main" id="{53ED52C0-BF98-3201-7E88-A940F550219D}"/>
              </a:ext>
            </a:extLst>
          </p:cNvPr>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a:ln>
                  <a:noFill/>
                </a:ln>
                <a:solidFill>
                  <a:schemeClr val="tx1"/>
                </a:solidFill>
                <a:effectLst/>
                <a:latin typeface="Arial" panose="020B0604020202020204" pitchFamily="34" charset="0"/>
              </a:rPr>
            </a:br>
            <a:endParaRPr kumimoji="0" lang="es-MX" altLang="es-MX"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4" name="Rectangle 13">
            <a:extLst>
              <a:ext uri="{FF2B5EF4-FFF2-40B4-BE49-F238E27FC236}">
                <a16:creationId xmlns:a16="http://schemas.microsoft.com/office/drawing/2014/main" id="{7915E273-5410-3D50-6A5C-97CCE5A16BBF}"/>
              </a:ext>
            </a:extLst>
          </p:cNvPr>
          <p:cNvSpPr>
            <a:spLocks noChangeArrowheads="1"/>
          </p:cNvSpPr>
          <p:nvPr/>
        </p:nvSpPr>
        <p:spPr bwMode="auto">
          <a:xfrm>
            <a:off x="0"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5" name="Rectangle 14">
            <a:extLst>
              <a:ext uri="{FF2B5EF4-FFF2-40B4-BE49-F238E27FC236}">
                <a16:creationId xmlns:a16="http://schemas.microsoft.com/office/drawing/2014/main" id="{4F9FB67A-2D16-2037-B2E1-4C459B17BF54}"/>
              </a:ext>
            </a:extLst>
          </p:cNvPr>
          <p:cNvSpPr>
            <a:spLocks noChangeArrowheads="1"/>
          </p:cNvSpPr>
          <p:nvPr/>
        </p:nvSpPr>
        <p:spPr bwMode="auto">
          <a:xfrm>
            <a:off x="0" y="2895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6" name="Rectangle 15">
            <a:extLst>
              <a:ext uri="{FF2B5EF4-FFF2-40B4-BE49-F238E27FC236}">
                <a16:creationId xmlns:a16="http://schemas.microsoft.com/office/drawing/2014/main" id="{5E774EDF-064D-689A-B5D4-F9B8F393F285}"/>
              </a:ext>
            </a:extLst>
          </p:cNvPr>
          <p:cNvSpPr>
            <a:spLocks noChangeArrowheads="1"/>
          </p:cNvSpPr>
          <p:nvPr/>
        </p:nvSpPr>
        <p:spPr bwMode="auto">
          <a:xfrm>
            <a:off x="0" y="2895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800" b="0" i="0" u="none" strike="noStrike" cap="none" normalizeH="0" baseline="0">
                <a:ln>
                  <a:noFill/>
                </a:ln>
                <a:solidFill>
                  <a:schemeClr val="tx1"/>
                </a:solidFill>
                <a:effectLst/>
                <a:latin typeface="Arial" panose="020B0604020202020204" pitchFamily="34" charset="0"/>
              </a:rPr>
            </a:br>
            <a:endParaRPr kumimoji="0" lang="es-MX" altLang="es-MX"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7" name="Rectangle 16">
            <a:extLst>
              <a:ext uri="{FF2B5EF4-FFF2-40B4-BE49-F238E27FC236}">
                <a16:creationId xmlns:a16="http://schemas.microsoft.com/office/drawing/2014/main" id="{EE28DA4C-96FA-3EFA-9FBD-B5A04A5055F7}"/>
              </a:ext>
            </a:extLst>
          </p:cNvPr>
          <p:cNvSpPr>
            <a:spLocks noChangeArrowheads="1"/>
          </p:cNvSpPr>
          <p:nvPr/>
        </p:nvSpPr>
        <p:spPr bwMode="auto">
          <a:xfrm>
            <a:off x="0" y="3971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8" name="Rectangle 17">
            <a:extLst>
              <a:ext uri="{FF2B5EF4-FFF2-40B4-BE49-F238E27FC236}">
                <a16:creationId xmlns:a16="http://schemas.microsoft.com/office/drawing/2014/main" id="{5C0DA54D-6E1E-6930-5730-7FF966A1960F}"/>
              </a:ext>
            </a:extLst>
          </p:cNvPr>
          <p:cNvSpPr>
            <a:spLocks noChangeArrowheads="1"/>
          </p:cNvSpPr>
          <p:nvPr/>
        </p:nvSpPr>
        <p:spPr bwMode="auto">
          <a:xfrm>
            <a:off x="0" y="5048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9" name="Rectangle 18">
            <a:extLst>
              <a:ext uri="{FF2B5EF4-FFF2-40B4-BE49-F238E27FC236}">
                <a16:creationId xmlns:a16="http://schemas.microsoft.com/office/drawing/2014/main" id="{B68415C6-AA5E-5A01-1DFF-9FD836A732D7}"/>
              </a:ext>
            </a:extLst>
          </p:cNvPr>
          <p:cNvSpPr>
            <a:spLocks noChangeArrowheads="1"/>
          </p:cNvSpPr>
          <p:nvPr/>
        </p:nvSpPr>
        <p:spPr bwMode="auto">
          <a:xfrm>
            <a:off x="0" y="6124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269200"/>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s-MX" b="1" i="0" dirty="0">
              <a:effectLst/>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s-MX" b="1" i="0" dirty="0">
                <a:effectLst/>
                <a:latin typeface="Times New Roman" panose="02020603050405020304" pitchFamily="18" charset="0"/>
                <a:cs typeface="Times New Roman" panose="02020603050405020304" pitchFamily="18" charset="0"/>
              </a:rPr>
              <a:t>Explorando la Experiencia del Usuario: UI, Escalabilidad, Recursos y Reflexiones Finales</a:t>
            </a:r>
            <a:endParaRPr lang="es-MX" b="1" dirty="0">
              <a:latin typeface="Times New Roman" panose="02020603050405020304" pitchFamily="18" charset="0"/>
              <a:cs typeface="Times New Roman" panose="02020603050405020304" pitchFamily="18" charset="0"/>
            </a:endParaRP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Procesamiento y análisis de datos</a:t>
            </a:r>
            <a:endParaRPr dirty="0"/>
          </a:p>
        </p:txBody>
      </p:sp>
    </p:spTree>
    <p:extLst>
      <p:ext uri="{BB962C8B-B14F-4D97-AF65-F5344CB8AC3E}">
        <p14:creationId xmlns:p14="http://schemas.microsoft.com/office/powerpoint/2010/main" val="95380912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1"/>
          <p:cNvSpPr txBox="1">
            <a:spLocks noGrp="1"/>
          </p:cNvSpPr>
          <p:nvPr>
            <p:ph type="ctrTitle" idx="8"/>
          </p:nvPr>
        </p:nvSpPr>
        <p:spPr>
          <a:xfrm>
            <a:off x="756986" y="44126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Interfaz UI</a:t>
            </a:r>
            <a:endParaRPr dirty="0"/>
          </a:p>
        </p:txBody>
      </p:sp>
      <p:pic>
        <p:nvPicPr>
          <p:cNvPr id="18" name="Imagen 17">
            <a:extLst>
              <a:ext uri="{FF2B5EF4-FFF2-40B4-BE49-F238E27FC236}">
                <a16:creationId xmlns:a16="http://schemas.microsoft.com/office/drawing/2014/main" id="{620208B7-2F08-BE65-4DBF-C8F43055FCC9}"/>
              </a:ext>
            </a:extLst>
          </p:cNvPr>
          <p:cNvPicPr>
            <a:picLocks noChangeAspect="1"/>
          </p:cNvPicPr>
          <p:nvPr/>
        </p:nvPicPr>
        <p:blipFill>
          <a:blip r:embed="rId3"/>
          <a:stretch>
            <a:fillRect/>
          </a:stretch>
        </p:blipFill>
        <p:spPr>
          <a:xfrm>
            <a:off x="1941394" y="862391"/>
            <a:ext cx="5943600" cy="383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pic>
        <p:nvPicPr>
          <p:cNvPr id="2442" name="Google Shape;2442;p52"/>
          <p:cNvPicPr preferRelativeResize="0"/>
          <p:nvPr/>
        </p:nvPicPr>
        <p:blipFill>
          <a:blip r:embed="rId3">
            <a:alphaModFix amt="50000"/>
          </a:blip>
          <a:stretch>
            <a:fillRect/>
          </a:stretch>
        </p:blipFill>
        <p:spPr>
          <a:xfrm>
            <a:off x="313662" y="924918"/>
            <a:ext cx="1011890" cy="939777"/>
          </a:xfrm>
          <a:prstGeom prst="rect">
            <a:avLst/>
          </a:prstGeom>
          <a:noFill/>
          <a:ln>
            <a:noFill/>
          </a:ln>
        </p:spPr>
      </p:pic>
      <p:pic>
        <p:nvPicPr>
          <p:cNvPr id="2443" name="Google Shape;2443;p52"/>
          <p:cNvPicPr preferRelativeResize="0"/>
          <p:nvPr/>
        </p:nvPicPr>
        <p:blipFill>
          <a:blip r:embed="rId4">
            <a:alphaModFix amt="72000"/>
          </a:blip>
          <a:stretch>
            <a:fillRect/>
          </a:stretch>
        </p:blipFill>
        <p:spPr>
          <a:xfrm>
            <a:off x="313662" y="1953407"/>
            <a:ext cx="1011902" cy="939777"/>
          </a:xfrm>
          <a:prstGeom prst="rect">
            <a:avLst/>
          </a:prstGeom>
          <a:noFill/>
          <a:ln>
            <a:noFill/>
          </a:ln>
        </p:spPr>
      </p:pic>
      <p:sp>
        <p:nvSpPr>
          <p:cNvPr id="2467" name="Google Shape;2467;p52"/>
          <p:cNvSpPr txBox="1"/>
          <p:nvPr/>
        </p:nvSpPr>
        <p:spPr>
          <a:xfrm>
            <a:off x="1366925" y="1251909"/>
            <a:ext cx="2862274"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000000"/>
                </a:solidFill>
                <a:effectLst/>
                <a:latin typeface="Times New Roman" panose="02020603050405020304" pitchFamily="18" charset="0"/>
                <a:ea typeface="Times New Roman" panose="02020603050405020304" pitchFamily="18" charset="0"/>
              </a:rPr>
              <a:t>Configuración de un sistema de metas de consumo y recompensas para los usuarios.</a:t>
            </a:r>
            <a:endParaRPr sz="1200" dirty="0">
              <a:solidFill>
                <a:schemeClr val="dk2"/>
              </a:solidFill>
              <a:latin typeface="Overpass Black"/>
              <a:ea typeface="Overpass Black"/>
              <a:cs typeface="Overpass Black"/>
              <a:sym typeface="Overpass Black"/>
            </a:endParaRPr>
          </a:p>
        </p:txBody>
      </p:sp>
      <p:sp>
        <p:nvSpPr>
          <p:cNvPr id="2475" name="Google Shape;2475;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Mejoras Futuras y Escalabilidad</a:t>
            </a:r>
            <a:endParaRPr dirty="0">
              <a:solidFill>
                <a:schemeClr val="dk2"/>
              </a:solidFill>
            </a:endParaRPr>
          </a:p>
        </p:txBody>
      </p:sp>
      <p:sp>
        <p:nvSpPr>
          <p:cNvPr id="3" name="CuadroTexto 2">
            <a:extLst>
              <a:ext uri="{FF2B5EF4-FFF2-40B4-BE49-F238E27FC236}">
                <a16:creationId xmlns:a16="http://schemas.microsoft.com/office/drawing/2014/main" id="{2E4BC224-C021-0232-9463-45AEC13EC441}"/>
              </a:ext>
            </a:extLst>
          </p:cNvPr>
          <p:cNvSpPr txBox="1"/>
          <p:nvPr/>
        </p:nvSpPr>
        <p:spPr>
          <a:xfrm>
            <a:off x="1499035" y="2018234"/>
            <a:ext cx="2588469" cy="1003031"/>
          </a:xfrm>
          <a:prstGeom prst="rect">
            <a:avLst/>
          </a:prstGeom>
          <a:noFill/>
        </p:spPr>
        <p:txBody>
          <a:bodyPr wrap="square">
            <a:spAutoFit/>
          </a:bodyPr>
          <a:lstStyle/>
          <a:p>
            <a:pPr algn="ctr">
              <a:lnSpc>
                <a:spcPct val="107000"/>
              </a:lnSpc>
              <a:spcAft>
                <a:spcPts val="800"/>
              </a:spcAft>
            </a:pPr>
            <a:r>
              <a:rPr lang="es-MX"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Evaluación periódica del desempeño del sistema y ajustes continuos para mejorar la eficacia.</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Google Shape;2442;p52">
            <a:extLst>
              <a:ext uri="{FF2B5EF4-FFF2-40B4-BE49-F238E27FC236}">
                <a16:creationId xmlns:a16="http://schemas.microsoft.com/office/drawing/2014/main" id="{CEBCAC0E-7204-5DE3-E8CB-AEB61E9218EC}"/>
              </a:ext>
            </a:extLst>
          </p:cNvPr>
          <p:cNvPicPr preferRelativeResize="0"/>
          <p:nvPr/>
        </p:nvPicPr>
        <p:blipFill>
          <a:blip r:embed="rId3">
            <a:alphaModFix amt="50000"/>
          </a:blip>
          <a:stretch>
            <a:fillRect/>
          </a:stretch>
        </p:blipFill>
        <p:spPr>
          <a:xfrm>
            <a:off x="348211" y="3065173"/>
            <a:ext cx="1011890" cy="939777"/>
          </a:xfrm>
          <a:prstGeom prst="rect">
            <a:avLst/>
          </a:prstGeom>
          <a:noFill/>
          <a:ln>
            <a:noFill/>
          </a:ln>
        </p:spPr>
      </p:pic>
      <p:sp>
        <p:nvSpPr>
          <p:cNvPr id="6" name="CuadroTexto 5">
            <a:extLst>
              <a:ext uri="{FF2B5EF4-FFF2-40B4-BE49-F238E27FC236}">
                <a16:creationId xmlns:a16="http://schemas.microsoft.com/office/drawing/2014/main" id="{A0DF1C0B-6971-70D1-FEAA-B56A15595266}"/>
              </a:ext>
            </a:extLst>
          </p:cNvPr>
          <p:cNvSpPr txBox="1"/>
          <p:nvPr/>
        </p:nvSpPr>
        <p:spPr>
          <a:xfrm>
            <a:off x="1508417" y="3083272"/>
            <a:ext cx="2702866" cy="738664"/>
          </a:xfrm>
          <a:prstGeom prst="rect">
            <a:avLst/>
          </a:prstGeom>
          <a:noFill/>
        </p:spPr>
        <p:txBody>
          <a:bodyPr wrap="square">
            <a:spAutoFit/>
          </a:bodyPr>
          <a:lstStyle/>
          <a:p>
            <a:pPr algn="ctr"/>
            <a:r>
              <a:rPr lang="es-MX" sz="1400" dirty="0">
                <a:solidFill>
                  <a:srgbClr val="000000"/>
                </a:solidFill>
                <a:effectLst/>
                <a:latin typeface="Times New Roman" panose="02020603050405020304" pitchFamily="18" charset="0"/>
                <a:ea typeface="Times New Roman" panose="02020603050405020304" pitchFamily="18" charset="0"/>
              </a:rPr>
              <a:t>Diseñar algoritmos para identificar patrones y anomalías en los datos de presión del agua.</a:t>
            </a:r>
            <a:endParaRPr lang="es-MX" dirty="0"/>
          </a:p>
        </p:txBody>
      </p:sp>
      <p:pic>
        <p:nvPicPr>
          <p:cNvPr id="7" name="Google Shape;2443;p52">
            <a:extLst>
              <a:ext uri="{FF2B5EF4-FFF2-40B4-BE49-F238E27FC236}">
                <a16:creationId xmlns:a16="http://schemas.microsoft.com/office/drawing/2014/main" id="{58B9464D-A51C-33F8-C312-B30F5675B392}"/>
              </a:ext>
            </a:extLst>
          </p:cNvPr>
          <p:cNvPicPr preferRelativeResize="0"/>
          <p:nvPr/>
        </p:nvPicPr>
        <p:blipFill>
          <a:blip r:embed="rId4">
            <a:alphaModFix amt="72000"/>
          </a:blip>
          <a:stretch>
            <a:fillRect/>
          </a:stretch>
        </p:blipFill>
        <p:spPr>
          <a:xfrm>
            <a:off x="4119066" y="1098929"/>
            <a:ext cx="1117248" cy="939777"/>
          </a:xfrm>
          <a:prstGeom prst="rect">
            <a:avLst/>
          </a:prstGeom>
          <a:noFill/>
          <a:ln>
            <a:noFill/>
          </a:ln>
        </p:spPr>
      </p:pic>
      <p:sp>
        <p:nvSpPr>
          <p:cNvPr id="9" name="CuadroTexto 8">
            <a:extLst>
              <a:ext uri="{FF2B5EF4-FFF2-40B4-BE49-F238E27FC236}">
                <a16:creationId xmlns:a16="http://schemas.microsoft.com/office/drawing/2014/main" id="{C725A45F-5278-EE34-BCEB-ACDCBF43933E}"/>
              </a:ext>
            </a:extLst>
          </p:cNvPr>
          <p:cNvSpPr txBox="1"/>
          <p:nvPr/>
        </p:nvSpPr>
        <p:spPr>
          <a:xfrm>
            <a:off x="5250890" y="1067301"/>
            <a:ext cx="2862274" cy="1003031"/>
          </a:xfrm>
          <a:prstGeom prst="rect">
            <a:avLst/>
          </a:prstGeom>
          <a:noFill/>
        </p:spPr>
        <p:txBody>
          <a:bodyPr wrap="square">
            <a:spAutoFit/>
          </a:bodyPr>
          <a:lstStyle/>
          <a:p>
            <a:pPr algn="ct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Integrar el sistema con autoridades locales y equipos de respuesta a emergencias para una acción coordinada en eventos críticos.</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Google Shape;2442;p52">
            <a:extLst>
              <a:ext uri="{FF2B5EF4-FFF2-40B4-BE49-F238E27FC236}">
                <a16:creationId xmlns:a16="http://schemas.microsoft.com/office/drawing/2014/main" id="{2866EA61-8DA9-FE2F-18B1-644B4A8C94F0}"/>
              </a:ext>
            </a:extLst>
          </p:cNvPr>
          <p:cNvPicPr preferRelativeResize="0"/>
          <p:nvPr/>
        </p:nvPicPr>
        <p:blipFill>
          <a:blip r:embed="rId3">
            <a:alphaModFix amt="50000"/>
          </a:blip>
          <a:stretch>
            <a:fillRect/>
          </a:stretch>
        </p:blipFill>
        <p:spPr>
          <a:xfrm>
            <a:off x="4133643" y="2144884"/>
            <a:ext cx="1117247" cy="1003031"/>
          </a:xfrm>
          <a:prstGeom prst="rect">
            <a:avLst/>
          </a:prstGeom>
          <a:noFill/>
          <a:ln>
            <a:noFill/>
          </a:ln>
        </p:spPr>
      </p:pic>
      <p:sp>
        <p:nvSpPr>
          <p:cNvPr id="12" name="CuadroTexto 11">
            <a:extLst>
              <a:ext uri="{FF2B5EF4-FFF2-40B4-BE49-F238E27FC236}">
                <a16:creationId xmlns:a16="http://schemas.microsoft.com/office/drawing/2014/main" id="{F8135967-763C-7B96-6B65-D344A8471038}"/>
              </a:ext>
            </a:extLst>
          </p:cNvPr>
          <p:cNvSpPr txBox="1"/>
          <p:nvPr/>
        </p:nvSpPr>
        <p:spPr>
          <a:xfrm>
            <a:off x="5418756" y="2169345"/>
            <a:ext cx="2628891" cy="954107"/>
          </a:xfrm>
          <a:prstGeom prst="rect">
            <a:avLst/>
          </a:prstGeom>
          <a:noFill/>
        </p:spPr>
        <p:txBody>
          <a:bodyPr wrap="square">
            <a:spAutoFit/>
          </a:bodyPr>
          <a:lstStyle/>
          <a:p>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Agregar limites en el uso del agua, de forma diaria o semanal para notificar cuando se alcance este limite.</a:t>
            </a:r>
            <a:endParaRPr lang="es-MX" dirty="0"/>
          </a:p>
        </p:txBody>
      </p:sp>
      <p:pic>
        <p:nvPicPr>
          <p:cNvPr id="13" name="Google Shape;2443;p52">
            <a:extLst>
              <a:ext uri="{FF2B5EF4-FFF2-40B4-BE49-F238E27FC236}">
                <a16:creationId xmlns:a16="http://schemas.microsoft.com/office/drawing/2014/main" id="{E895E254-D523-D9A2-EE19-D0AB8D2903B2}"/>
              </a:ext>
            </a:extLst>
          </p:cNvPr>
          <p:cNvPicPr preferRelativeResize="0"/>
          <p:nvPr/>
        </p:nvPicPr>
        <p:blipFill>
          <a:blip r:embed="rId4">
            <a:alphaModFix amt="72000"/>
          </a:blip>
          <a:stretch>
            <a:fillRect/>
          </a:stretch>
        </p:blipFill>
        <p:spPr>
          <a:xfrm>
            <a:off x="4133642" y="3146129"/>
            <a:ext cx="1117248" cy="939777"/>
          </a:xfrm>
          <a:prstGeom prst="rect">
            <a:avLst/>
          </a:prstGeom>
          <a:noFill/>
          <a:ln>
            <a:noFill/>
          </a:ln>
        </p:spPr>
      </p:pic>
      <p:sp>
        <p:nvSpPr>
          <p:cNvPr id="15" name="CuadroTexto 14">
            <a:extLst>
              <a:ext uri="{FF2B5EF4-FFF2-40B4-BE49-F238E27FC236}">
                <a16:creationId xmlns:a16="http://schemas.microsoft.com/office/drawing/2014/main" id="{DB5DE753-B3B3-F154-44F5-19F3C0B5588C}"/>
              </a:ext>
            </a:extLst>
          </p:cNvPr>
          <p:cNvSpPr txBox="1"/>
          <p:nvPr/>
        </p:nvSpPr>
        <p:spPr>
          <a:xfrm>
            <a:off x="5460161" y="3222465"/>
            <a:ext cx="2752693" cy="738664"/>
          </a:xfrm>
          <a:prstGeom prst="rect">
            <a:avLst/>
          </a:prstGeom>
          <a:noFill/>
        </p:spPr>
        <p:txBody>
          <a:bodyPr wrap="square">
            <a:spAutoFit/>
          </a:bodyPr>
          <a:lstStyle/>
          <a:p>
            <a:r>
              <a:rPr lang="es-MX" dirty="0">
                <a:latin typeface="Times New Roman" panose="02020603050405020304" pitchFamily="18" charset="0"/>
                <a:cs typeface="Arial" panose="020B0604020202020204" pitchFamily="34" charset="0"/>
              </a:rPr>
              <a:t>Obtener servicios mediante la nube para obtener información adecuada del uso del agua por zonas</a:t>
            </a:r>
            <a:endParaRPr lang="es-MX" dirty="0"/>
          </a:p>
        </p:txBody>
      </p:sp>
      <p:pic>
        <p:nvPicPr>
          <p:cNvPr id="16" name="Imagen 15">
            <a:extLst>
              <a:ext uri="{FF2B5EF4-FFF2-40B4-BE49-F238E27FC236}">
                <a16:creationId xmlns:a16="http://schemas.microsoft.com/office/drawing/2014/main" id="{423F4020-7F42-C7B7-6A0D-299EE5E446CC}"/>
              </a:ext>
            </a:extLst>
          </p:cNvPr>
          <p:cNvPicPr>
            <a:picLocks noChangeAspect="1"/>
          </p:cNvPicPr>
          <p:nvPr/>
        </p:nvPicPr>
        <p:blipFill>
          <a:blip r:embed="rId5"/>
          <a:stretch>
            <a:fillRect/>
          </a:stretch>
        </p:blipFill>
        <p:spPr>
          <a:xfrm>
            <a:off x="527430" y="1126157"/>
            <a:ext cx="653452" cy="653452"/>
          </a:xfrm>
          <a:prstGeom prst="rect">
            <a:avLst/>
          </a:prstGeom>
        </p:spPr>
      </p:pic>
      <p:pic>
        <p:nvPicPr>
          <p:cNvPr id="19" name="Imagen 18">
            <a:extLst>
              <a:ext uri="{FF2B5EF4-FFF2-40B4-BE49-F238E27FC236}">
                <a16:creationId xmlns:a16="http://schemas.microsoft.com/office/drawing/2014/main" id="{AD6BD25E-6193-2785-1FC0-12B0E409A8AA}"/>
              </a:ext>
            </a:extLst>
          </p:cNvPr>
          <p:cNvPicPr>
            <a:picLocks noChangeAspect="1"/>
          </p:cNvPicPr>
          <p:nvPr/>
        </p:nvPicPr>
        <p:blipFill>
          <a:blip r:embed="rId6"/>
          <a:stretch>
            <a:fillRect/>
          </a:stretch>
        </p:blipFill>
        <p:spPr>
          <a:xfrm>
            <a:off x="423823" y="2086598"/>
            <a:ext cx="780679" cy="780679"/>
          </a:xfrm>
          <a:prstGeom prst="rect">
            <a:avLst/>
          </a:prstGeom>
        </p:spPr>
      </p:pic>
      <p:pic>
        <p:nvPicPr>
          <p:cNvPr id="21" name="Imagen 20">
            <a:extLst>
              <a:ext uri="{FF2B5EF4-FFF2-40B4-BE49-F238E27FC236}">
                <a16:creationId xmlns:a16="http://schemas.microsoft.com/office/drawing/2014/main" id="{7C0E2AC9-B5C3-92AE-3CDC-1F70AF1E174B}"/>
              </a:ext>
            </a:extLst>
          </p:cNvPr>
          <p:cNvPicPr>
            <a:picLocks noChangeAspect="1"/>
          </p:cNvPicPr>
          <p:nvPr/>
        </p:nvPicPr>
        <p:blipFill>
          <a:blip r:embed="rId7"/>
          <a:stretch>
            <a:fillRect/>
          </a:stretch>
        </p:blipFill>
        <p:spPr>
          <a:xfrm>
            <a:off x="468810" y="3180449"/>
            <a:ext cx="780680" cy="780680"/>
          </a:xfrm>
          <a:prstGeom prst="rect">
            <a:avLst/>
          </a:prstGeom>
        </p:spPr>
      </p:pic>
      <p:pic>
        <p:nvPicPr>
          <p:cNvPr id="23" name="Imagen 22">
            <a:extLst>
              <a:ext uri="{FF2B5EF4-FFF2-40B4-BE49-F238E27FC236}">
                <a16:creationId xmlns:a16="http://schemas.microsoft.com/office/drawing/2014/main" id="{38584C94-3E52-17C0-61DA-4883D2C811CF}"/>
              </a:ext>
            </a:extLst>
          </p:cNvPr>
          <p:cNvPicPr>
            <a:picLocks noChangeAspect="1"/>
          </p:cNvPicPr>
          <p:nvPr/>
        </p:nvPicPr>
        <p:blipFill>
          <a:blip r:embed="rId8"/>
          <a:stretch>
            <a:fillRect/>
          </a:stretch>
        </p:blipFill>
        <p:spPr>
          <a:xfrm>
            <a:off x="4339699" y="1206893"/>
            <a:ext cx="705134" cy="705134"/>
          </a:xfrm>
          <a:prstGeom prst="rect">
            <a:avLst/>
          </a:prstGeom>
        </p:spPr>
      </p:pic>
      <p:pic>
        <p:nvPicPr>
          <p:cNvPr id="25" name="Imagen 24">
            <a:extLst>
              <a:ext uri="{FF2B5EF4-FFF2-40B4-BE49-F238E27FC236}">
                <a16:creationId xmlns:a16="http://schemas.microsoft.com/office/drawing/2014/main" id="{DB0073A4-864A-21E2-1187-09518F74C194}"/>
              </a:ext>
            </a:extLst>
          </p:cNvPr>
          <p:cNvPicPr>
            <a:picLocks noChangeAspect="1"/>
          </p:cNvPicPr>
          <p:nvPr/>
        </p:nvPicPr>
        <p:blipFill>
          <a:blip r:embed="rId9"/>
          <a:stretch>
            <a:fillRect/>
          </a:stretch>
        </p:blipFill>
        <p:spPr>
          <a:xfrm>
            <a:off x="4400261" y="2376693"/>
            <a:ext cx="644572" cy="644572"/>
          </a:xfrm>
          <a:prstGeom prst="rect">
            <a:avLst/>
          </a:prstGeom>
        </p:spPr>
      </p:pic>
      <p:pic>
        <p:nvPicPr>
          <p:cNvPr id="27" name="Imagen 26">
            <a:extLst>
              <a:ext uri="{FF2B5EF4-FFF2-40B4-BE49-F238E27FC236}">
                <a16:creationId xmlns:a16="http://schemas.microsoft.com/office/drawing/2014/main" id="{2C727672-537E-B1C1-6EE6-A4AA894B934E}"/>
              </a:ext>
            </a:extLst>
          </p:cNvPr>
          <p:cNvPicPr>
            <a:picLocks noChangeAspect="1"/>
          </p:cNvPicPr>
          <p:nvPr/>
        </p:nvPicPr>
        <p:blipFill>
          <a:blip r:embed="rId10"/>
          <a:stretch>
            <a:fillRect/>
          </a:stretch>
        </p:blipFill>
        <p:spPr>
          <a:xfrm>
            <a:off x="4400261" y="3272779"/>
            <a:ext cx="738664" cy="7386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53"/>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Recursos Necesarios</a:t>
            </a:r>
            <a:endParaRPr dirty="0"/>
          </a:p>
        </p:txBody>
      </p:sp>
      <p:pic>
        <p:nvPicPr>
          <p:cNvPr id="2481" name="Google Shape;2481;p53"/>
          <p:cNvPicPr preferRelativeResize="0"/>
          <p:nvPr/>
        </p:nvPicPr>
        <p:blipFill>
          <a:blip r:embed="rId3">
            <a:alphaModFix amt="52000"/>
          </a:blip>
          <a:stretch>
            <a:fillRect/>
          </a:stretch>
        </p:blipFill>
        <p:spPr>
          <a:xfrm rot="-1128988" flipH="1">
            <a:off x="595931" y="1077561"/>
            <a:ext cx="1455688" cy="1268830"/>
          </a:xfrm>
          <a:prstGeom prst="rect">
            <a:avLst/>
          </a:prstGeom>
          <a:noFill/>
          <a:ln>
            <a:noFill/>
          </a:ln>
        </p:spPr>
      </p:pic>
      <p:pic>
        <p:nvPicPr>
          <p:cNvPr id="2482" name="Google Shape;2482;p53"/>
          <p:cNvPicPr preferRelativeResize="0"/>
          <p:nvPr/>
        </p:nvPicPr>
        <p:blipFill>
          <a:blip r:embed="rId4">
            <a:alphaModFix amt="52000"/>
          </a:blip>
          <a:stretch>
            <a:fillRect/>
          </a:stretch>
        </p:blipFill>
        <p:spPr>
          <a:xfrm rot="-1128988" flipH="1">
            <a:off x="500484" y="2638389"/>
            <a:ext cx="1640597" cy="1232393"/>
          </a:xfrm>
          <a:prstGeom prst="rect">
            <a:avLst/>
          </a:prstGeom>
          <a:noFill/>
          <a:ln>
            <a:noFill/>
          </a:ln>
        </p:spPr>
      </p:pic>
      <p:pic>
        <p:nvPicPr>
          <p:cNvPr id="2483" name="Google Shape;2483;p53"/>
          <p:cNvPicPr preferRelativeResize="0"/>
          <p:nvPr/>
        </p:nvPicPr>
        <p:blipFill>
          <a:blip r:embed="rId5">
            <a:alphaModFix amt="52000"/>
          </a:blip>
          <a:stretch>
            <a:fillRect/>
          </a:stretch>
        </p:blipFill>
        <p:spPr>
          <a:xfrm rot="-1128988" flipH="1">
            <a:off x="4771916" y="1188934"/>
            <a:ext cx="1788701" cy="1115580"/>
          </a:xfrm>
          <a:prstGeom prst="rect">
            <a:avLst/>
          </a:prstGeom>
          <a:noFill/>
          <a:ln>
            <a:noFill/>
          </a:ln>
        </p:spPr>
      </p:pic>
      <p:pic>
        <p:nvPicPr>
          <p:cNvPr id="2484" name="Google Shape;2484;p53"/>
          <p:cNvPicPr preferRelativeResize="0"/>
          <p:nvPr/>
        </p:nvPicPr>
        <p:blipFill>
          <a:blip r:embed="rId6">
            <a:alphaModFix amt="52000"/>
            <a:duotone>
              <a:prstClr val="black"/>
              <a:schemeClr val="accent1">
                <a:tint val="45000"/>
                <a:satMod val="400000"/>
              </a:schemeClr>
            </a:duotone>
          </a:blip>
          <a:stretch>
            <a:fillRect/>
          </a:stretch>
        </p:blipFill>
        <p:spPr>
          <a:xfrm rot="19219226" flipH="1">
            <a:off x="5061924" y="2512317"/>
            <a:ext cx="1268763" cy="1411206"/>
          </a:xfrm>
          <a:prstGeom prst="rect">
            <a:avLst/>
          </a:prstGeom>
          <a:noFill/>
          <a:ln>
            <a:noFill/>
          </a:ln>
        </p:spPr>
      </p:pic>
      <p:sp>
        <p:nvSpPr>
          <p:cNvPr id="2488" name="Google Shape;2488;p53"/>
          <p:cNvSpPr txBox="1">
            <a:spLocks noGrp="1"/>
          </p:cNvSpPr>
          <p:nvPr>
            <p:ph type="title" idx="2"/>
          </p:nvPr>
        </p:nvSpPr>
        <p:spPr>
          <a:xfrm>
            <a:off x="6452598" y="1506229"/>
            <a:ext cx="2127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sz="1400" dirty="0"/>
              <a:t>H</a:t>
            </a:r>
            <a:r>
              <a:rPr lang="en" sz="1400" dirty="0"/>
              <a:t>erramientas de programaci</a:t>
            </a:r>
            <a:r>
              <a:rPr lang="es-419" sz="1400" dirty="0" err="1"/>
              <a:t>ón</a:t>
            </a:r>
            <a:r>
              <a:rPr lang="es-419" sz="1400" dirty="0"/>
              <a:t> para obtener datos en tiempo real</a:t>
            </a:r>
            <a:endParaRPr sz="1400" dirty="0"/>
          </a:p>
        </p:txBody>
      </p:sp>
      <p:sp>
        <p:nvSpPr>
          <p:cNvPr id="2490" name="Google Shape;2490;p53"/>
          <p:cNvSpPr txBox="1">
            <a:spLocks noGrp="1"/>
          </p:cNvSpPr>
          <p:nvPr>
            <p:ph type="title" idx="4"/>
          </p:nvPr>
        </p:nvSpPr>
        <p:spPr>
          <a:xfrm>
            <a:off x="2066825" y="3109572"/>
            <a:ext cx="227713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Microcontrolador para el procesamiento de datos</a:t>
            </a:r>
            <a:endParaRPr sz="1400" dirty="0"/>
          </a:p>
        </p:txBody>
      </p:sp>
      <p:sp>
        <p:nvSpPr>
          <p:cNvPr id="2492" name="Google Shape;2492;p53"/>
          <p:cNvSpPr txBox="1">
            <a:spLocks noGrp="1"/>
          </p:cNvSpPr>
          <p:nvPr>
            <p:ph type="title" idx="6"/>
          </p:nvPr>
        </p:nvSpPr>
        <p:spPr>
          <a:xfrm>
            <a:off x="6591766" y="3185260"/>
            <a:ext cx="2127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t>Plataforma web para la administracion</a:t>
            </a:r>
            <a:endParaRPr sz="1400" dirty="0"/>
          </a:p>
        </p:txBody>
      </p:sp>
      <p:grpSp>
        <p:nvGrpSpPr>
          <p:cNvPr id="2494" name="Google Shape;2494;p53"/>
          <p:cNvGrpSpPr/>
          <p:nvPr/>
        </p:nvGrpSpPr>
        <p:grpSpPr>
          <a:xfrm rot="5400065">
            <a:off x="4113887" y="-3396789"/>
            <a:ext cx="1344377" cy="1995312"/>
            <a:chOff x="272875" y="1527563"/>
            <a:chExt cx="255950" cy="455000"/>
          </a:xfrm>
        </p:grpSpPr>
        <p:sp>
          <p:nvSpPr>
            <p:cNvPr id="2495" name="Google Shape;2495;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ítulo 2">
            <a:extLst>
              <a:ext uri="{FF2B5EF4-FFF2-40B4-BE49-F238E27FC236}">
                <a16:creationId xmlns:a16="http://schemas.microsoft.com/office/drawing/2014/main" id="{B795DAA3-BCD6-1BBF-7322-33A93B09EF91}"/>
              </a:ext>
            </a:extLst>
          </p:cNvPr>
          <p:cNvSpPr>
            <a:spLocks noGrp="1"/>
          </p:cNvSpPr>
          <p:nvPr>
            <p:ph type="title"/>
          </p:nvPr>
        </p:nvSpPr>
        <p:spPr>
          <a:xfrm>
            <a:off x="2099218" y="1506229"/>
            <a:ext cx="2127000" cy="527700"/>
          </a:xfrm>
        </p:spPr>
        <p:txBody>
          <a:bodyPr/>
          <a:lstStyle/>
          <a:p>
            <a:r>
              <a:rPr lang="es-419" sz="1400" dirty="0"/>
              <a:t>Sensores para detección del nivel del agua</a:t>
            </a:r>
            <a:endParaRPr lang="es-MX" sz="1400" dirty="0"/>
          </a:p>
        </p:txBody>
      </p:sp>
      <p:pic>
        <p:nvPicPr>
          <p:cNvPr id="17" name="Imagen 16">
            <a:extLst>
              <a:ext uri="{FF2B5EF4-FFF2-40B4-BE49-F238E27FC236}">
                <a16:creationId xmlns:a16="http://schemas.microsoft.com/office/drawing/2014/main" id="{448B14CE-9EBB-3C20-3E1E-4CB4C3DAE9C4}"/>
              </a:ext>
            </a:extLst>
          </p:cNvPr>
          <p:cNvPicPr>
            <a:picLocks noChangeAspect="1"/>
          </p:cNvPicPr>
          <p:nvPr/>
        </p:nvPicPr>
        <p:blipFill>
          <a:blip r:embed="rId7"/>
          <a:stretch>
            <a:fillRect/>
          </a:stretch>
        </p:blipFill>
        <p:spPr>
          <a:xfrm>
            <a:off x="994960" y="1229208"/>
            <a:ext cx="1020177" cy="1020177"/>
          </a:xfrm>
          <a:prstGeom prst="rect">
            <a:avLst/>
          </a:prstGeom>
        </p:spPr>
      </p:pic>
      <p:pic>
        <p:nvPicPr>
          <p:cNvPr id="23" name="Imagen 22">
            <a:extLst>
              <a:ext uri="{FF2B5EF4-FFF2-40B4-BE49-F238E27FC236}">
                <a16:creationId xmlns:a16="http://schemas.microsoft.com/office/drawing/2014/main" id="{256BD932-B215-2556-5C12-FE6005BFA113}"/>
              </a:ext>
            </a:extLst>
          </p:cNvPr>
          <p:cNvPicPr>
            <a:picLocks noChangeAspect="1"/>
          </p:cNvPicPr>
          <p:nvPr/>
        </p:nvPicPr>
        <p:blipFill>
          <a:blip r:embed="rId8"/>
          <a:stretch>
            <a:fillRect/>
          </a:stretch>
        </p:blipFill>
        <p:spPr>
          <a:xfrm>
            <a:off x="976223" y="2770916"/>
            <a:ext cx="1038914" cy="1038914"/>
          </a:xfrm>
          <a:prstGeom prst="rect">
            <a:avLst/>
          </a:prstGeom>
        </p:spPr>
      </p:pic>
      <p:pic>
        <p:nvPicPr>
          <p:cNvPr id="25" name="Imagen 24">
            <a:extLst>
              <a:ext uri="{FF2B5EF4-FFF2-40B4-BE49-F238E27FC236}">
                <a16:creationId xmlns:a16="http://schemas.microsoft.com/office/drawing/2014/main" id="{172F8758-FA61-50FA-98F2-8211DA21006A}"/>
              </a:ext>
            </a:extLst>
          </p:cNvPr>
          <p:cNvPicPr>
            <a:picLocks noChangeAspect="1"/>
          </p:cNvPicPr>
          <p:nvPr/>
        </p:nvPicPr>
        <p:blipFill>
          <a:blip r:embed="rId9"/>
          <a:stretch>
            <a:fillRect/>
          </a:stretch>
        </p:blipFill>
        <p:spPr>
          <a:xfrm>
            <a:off x="5307682" y="1391447"/>
            <a:ext cx="852124" cy="852124"/>
          </a:xfrm>
          <a:prstGeom prst="rect">
            <a:avLst/>
          </a:prstGeom>
        </p:spPr>
      </p:pic>
      <p:pic>
        <p:nvPicPr>
          <p:cNvPr id="27" name="Imagen 26">
            <a:extLst>
              <a:ext uri="{FF2B5EF4-FFF2-40B4-BE49-F238E27FC236}">
                <a16:creationId xmlns:a16="http://schemas.microsoft.com/office/drawing/2014/main" id="{8702F677-797D-E16A-B088-33858CF492F3}"/>
              </a:ext>
            </a:extLst>
          </p:cNvPr>
          <p:cNvPicPr>
            <a:picLocks noChangeAspect="1"/>
          </p:cNvPicPr>
          <p:nvPr/>
        </p:nvPicPr>
        <p:blipFill>
          <a:blip r:embed="rId10"/>
          <a:stretch>
            <a:fillRect/>
          </a:stretch>
        </p:blipFill>
        <p:spPr>
          <a:xfrm>
            <a:off x="5267207" y="2790340"/>
            <a:ext cx="1000065" cy="1000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3E19764C-1C86-C2D9-DDD2-D4E215DA0EC9}"/>
              </a:ext>
            </a:extLst>
          </p:cNvPr>
          <p:cNvSpPr>
            <a:spLocks noGrp="1"/>
          </p:cNvSpPr>
          <p:nvPr>
            <p:ph type="ctrTitle" idx="8"/>
          </p:nvPr>
        </p:nvSpPr>
        <p:spPr/>
        <p:txBody>
          <a:bodyPr/>
          <a:lstStyle/>
          <a:p>
            <a:r>
              <a:rPr lang="es-419" dirty="0"/>
              <a:t>Conclusión</a:t>
            </a:r>
            <a:endParaRPr lang="es-MX" dirty="0"/>
          </a:p>
        </p:txBody>
      </p:sp>
      <p:sp>
        <p:nvSpPr>
          <p:cNvPr id="12" name="CuadroTexto 11">
            <a:extLst>
              <a:ext uri="{FF2B5EF4-FFF2-40B4-BE49-F238E27FC236}">
                <a16:creationId xmlns:a16="http://schemas.microsoft.com/office/drawing/2014/main" id="{F57C8D4E-5C31-336B-F93F-037CC2EF889D}"/>
              </a:ext>
            </a:extLst>
          </p:cNvPr>
          <p:cNvSpPr txBox="1"/>
          <p:nvPr/>
        </p:nvSpPr>
        <p:spPr>
          <a:xfrm>
            <a:off x="1493520" y="1581585"/>
            <a:ext cx="6019800" cy="2155590"/>
          </a:xfrm>
          <a:prstGeom prst="rect">
            <a:avLst/>
          </a:prstGeom>
          <a:noFill/>
        </p:spPr>
        <p:txBody>
          <a:bodyPr wrap="square">
            <a:spAutoFit/>
          </a:bodyPr>
          <a:lstStyle/>
          <a:p>
            <a:pPr algn="just">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 implementación de un sistema de detección de fugas y monitoreo de la presión del agua en sistemas de tuberías, mediante la propuesta de proyecto Samsung </a:t>
            </a:r>
            <a:r>
              <a:rPr lang="es-MX" sz="14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IoT</a:t>
            </a: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ofrece una solución valiosa y oportuna para abordar los desafíos actuales en el suministro de agua en ciudades como Guadalajara. Al destacar la importancia del control automático y regulado de la presión en tiempo real, este proyecto busca no solo optimizar el uso del agua, sino también prevenir la pérdida de este recurso vital, ya que contribuyen directamente a la conservación de este recurso escaso y a la prevención de posibles desastres ambientales asociados con fugas no detectadas.</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047091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 la actualidad, las aplicaciones relacionadas con los sistemas de presión de agua tienen una alta demanda. Los principales consumidores de este servicio son hogares e industrias, donde se presentan caídas de presión debido a la demanda del servicio o a fugas. Esto resulta en un mayor consumo de energía eléctrica y, en ocasiones, el desabastecimiento de agua. La propuesta "Aguas Tranquilas" se centra en implementar un sistema de monitoreo en tiempo real de la presión del agua, utilizando sensores para detectar caídas de presión y prevenir fugas.</a:t>
            </a:r>
            <a:r>
              <a:rPr lang="es-MX"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1600"/>
              </a:spcAft>
              <a:buNone/>
            </a:pPr>
            <a:endParaRPr dirty="0"/>
          </a:p>
        </p:txBody>
      </p:sp>
      <p:sp>
        <p:nvSpPr>
          <p:cNvPr id="2136" name="Google Shape;2136;p39"/>
          <p:cNvSpPr txBox="1">
            <a:spLocks noGrp="1"/>
          </p:cNvSpPr>
          <p:nvPr>
            <p:ph type="ctrTitle"/>
          </p:nvPr>
        </p:nvSpPr>
        <p:spPr>
          <a:xfrm>
            <a:off x="3360594" y="478050"/>
            <a:ext cx="2422811" cy="5778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MX"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Resumen Ejecutivo</a:t>
            </a:r>
            <a:endParaRPr lang="es-MX"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contenidos</a:t>
            </a:r>
            <a:endParaRPr dirty="0"/>
          </a:p>
        </p:txBody>
      </p:sp>
      <p:pic>
        <p:nvPicPr>
          <p:cNvPr id="2145" name="Google Shape;2145;p40"/>
          <p:cNvPicPr preferRelativeResize="0"/>
          <p:nvPr/>
        </p:nvPicPr>
        <p:blipFill>
          <a:blip r:embed="rId3">
            <a:alphaModFix amt="64000"/>
          </a:blip>
          <a:stretch>
            <a:fillRect/>
          </a:stretch>
        </p:blipFill>
        <p:spPr>
          <a:xfrm>
            <a:off x="1688922" y="1280078"/>
            <a:ext cx="1019030"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6566730" y="1267873"/>
            <a:ext cx="1019030" cy="644001"/>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4110056" y="1236211"/>
            <a:ext cx="1019030" cy="708408"/>
          </a:xfrm>
          <a:prstGeom prst="rect">
            <a:avLst/>
          </a:prstGeom>
          <a:noFill/>
          <a:ln>
            <a:noFill/>
          </a:ln>
        </p:spPr>
      </p:pic>
      <p:sp>
        <p:nvSpPr>
          <p:cNvPr id="2150" name="Google Shape;2150;p40"/>
          <p:cNvSpPr txBox="1">
            <a:spLocks noGrp="1"/>
          </p:cNvSpPr>
          <p:nvPr>
            <p:ph type="title" idx="3"/>
          </p:nvPr>
        </p:nvSpPr>
        <p:spPr>
          <a:xfrm>
            <a:off x="6566730" y="1416159"/>
            <a:ext cx="1036800" cy="434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2" name="Google Shape;2152;p40"/>
          <p:cNvSpPr txBox="1">
            <a:spLocks noGrp="1"/>
          </p:cNvSpPr>
          <p:nvPr>
            <p:ph type="title" idx="5"/>
          </p:nvPr>
        </p:nvSpPr>
        <p:spPr>
          <a:xfrm>
            <a:off x="1683692" y="1478674"/>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3" name="Google Shape;2153;p40"/>
          <p:cNvSpPr txBox="1">
            <a:spLocks noGrp="1"/>
          </p:cNvSpPr>
          <p:nvPr>
            <p:ph type="title" idx="6"/>
          </p:nvPr>
        </p:nvSpPr>
        <p:spPr>
          <a:xfrm>
            <a:off x="4118941" y="1504280"/>
            <a:ext cx="1036800" cy="434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8" name="Google Shape;2158;p40"/>
          <p:cNvSpPr txBox="1">
            <a:spLocks noGrp="1"/>
          </p:cNvSpPr>
          <p:nvPr>
            <p:ph type="ctrTitle" idx="13"/>
          </p:nvPr>
        </p:nvSpPr>
        <p:spPr>
          <a:xfrm>
            <a:off x="6575928" y="2661943"/>
            <a:ext cx="1821000" cy="338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Procesamiento y análisis de datos</a:t>
            </a:r>
            <a:endParaRPr dirty="0"/>
          </a:p>
        </p:txBody>
      </p:sp>
      <p:sp>
        <p:nvSpPr>
          <p:cNvPr id="2159" name="Google Shape;2159;p40"/>
          <p:cNvSpPr txBox="1">
            <a:spLocks noGrp="1"/>
          </p:cNvSpPr>
          <p:nvPr>
            <p:ph type="subTitle" idx="14"/>
          </p:nvPr>
        </p:nvSpPr>
        <p:spPr>
          <a:xfrm>
            <a:off x="6444810" y="2939022"/>
            <a:ext cx="1821000" cy="153391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dirty="0"/>
              <a:t>Interfaz de Usuario</a:t>
            </a:r>
          </a:p>
          <a:p>
            <a:pPr marL="171450" lvl="0" indent="-171450" algn="l" rtl="0">
              <a:spcBef>
                <a:spcPts val="0"/>
              </a:spcBef>
              <a:spcAft>
                <a:spcPts val="0"/>
              </a:spcAft>
              <a:buFont typeface="Arial" panose="020B0604020202020204" pitchFamily="34" charset="0"/>
              <a:buChar char="•"/>
            </a:pPr>
            <a:r>
              <a:rPr lang="en" sz="1200" dirty="0"/>
              <a:t>Mejoras futuras y escalabiliad</a:t>
            </a:r>
          </a:p>
          <a:p>
            <a:pPr marL="171450" lvl="0" indent="-171450" algn="l" rtl="0">
              <a:spcBef>
                <a:spcPts val="0"/>
              </a:spcBef>
              <a:spcAft>
                <a:spcPts val="0"/>
              </a:spcAft>
              <a:buFont typeface="Arial" panose="020B0604020202020204" pitchFamily="34" charset="0"/>
              <a:buChar char="•"/>
            </a:pPr>
            <a:r>
              <a:rPr lang="es-MX" sz="1200" dirty="0"/>
              <a:t>R</a:t>
            </a:r>
            <a:r>
              <a:rPr lang="en" sz="1200" dirty="0"/>
              <a:t>ecursos necesarios</a:t>
            </a:r>
          </a:p>
          <a:p>
            <a:pPr marL="171450" lvl="0" indent="-171450" algn="l" rtl="0">
              <a:spcBef>
                <a:spcPts val="0"/>
              </a:spcBef>
              <a:spcAft>
                <a:spcPts val="0"/>
              </a:spcAft>
              <a:buFont typeface="Arial" panose="020B0604020202020204" pitchFamily="34" charset="0"/>
              <a:buChar char="•"/>
            </a:pPr>
            <a:r>
              <a:rPr lang="en" sz="1200" dirty="0"/>
              <a:t>Conclusion</a:t>
            </a:r>
            <a:endParaRPr sz="1200" dirty="0"/>
          </a:p>
        </p:txBody>
      </p:sp>
      <p:sp>
        <p:nvSpPr>
          <p:cNvPr id="2162" name="Google Shape;2162;p40"/>
          <p:cNvSpPr txBox="1">
            <a:spLocks noGrp="1"/>
          </p:cNvSpPr>
          <p:nvPr>
            <p:ph type="ctrTitle" idx="17"/>
          </p:nvPr>
        </p:nvSpPr>
        <p:spPr>
          <a:xfrm>
            <a:off x="1515988" y="2391824"/>
            <a:ext cx="1821000" cy="338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Descripción del Proyecto</a:t>
            </a:r>
            <a:endParaRPr lang="es-MX" dirty="0"/>
          </a:p>
        </p:txBody>
      </p:sp>
      <p:sp>
        <p:nvSpPr>
          <p:cNvPr id="2163" name="Google Shape;2163;p40"/>
          <p:cNvSpPr txBox="1">
            <a:spLocks noGrp="1"/>
          </p:cNvSpPr>
          <p:nvPr>
            <p:ph type="subTitle" idx="18"/>
          </p:nvPr>
        </p:nvSpPr>
        <p:spPr>
          <a:xfrm>
            <a:off x="1455029" y="3034994"/>
            <a:ext cx="2088271" cy="6004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dirty="0"/>
              <a:t>Introducci</a:t>
            </a:r>
            <a:r>
              <a:rPr lang="es-419" sz="1200" dirty="0" err="1"/>
              <a:t>ó</a:t>
            </a:r>
            <a:r>
              <a:rPr lang="en" sz="1200" dirty="0"/>
              <a:t>n</a:t>
            </a:r>
          </a:p>
          <a:p>
            <a:pPr marL="171450" lvl="0" indent="-171450" algn="l" rtl="0">
              <a:spcBef>
                <a:spcPts val="0"/>
              </a:spcBef>
              <a:spcAft>
                <a:spcPts val="0"/>
              </a:spcAft>
              <a:buFont typeface="Arial" panose="020B0604020202020204" pitchFamily="34" charset="0"/>
              <a:buChar char="•"/>
            </a:pPr>
            <a:r>
              <a:rPr lang="en" sz="1200" dirty="0"/>
              <a:t>Beneficios Ambientales y Sociales</a:t>
            </a:r>
          </a:p>
          <a:p>
            <a:pPr marL="171450" lvl="0" indent="-171450" algn="l" rtl="0">
              <a:spcBef>
                <a:spcPts val="0"/>
              </a:spcBef>
              <a:spcAft>
                <a:spcPts val="0"/>
              </a:spcAft>
              <a:buFont typeface="Arial" panose="020B0604020202020204" pitchFamily="34" charset="0"/>
              <a:buChar char="•"/>
            </a:pPr>
            <a:r>
              <a:rPr lang="en" sz="1200" dirty="0"/>
              <a:t>Solucion</a:t>
            </a:r>
          </a:p>
          <a:p>
            <a:pPr marL="171450" lvl="0" indent="-171450" algn="l" rtl="0">
              <a:spcBef>
                <a:spcPts val="0"/>
              </a:spcBef>
              <a:spcAft>
                <a:spcPts val="0"/>
              </a:spcAft>
              <a:buFont typeface="Arial" panose="020B0604020202020204" pitchFamily="34" charset="0"/>
              <a:buChar char="•"/>
            </a:pPr>
            <a:r>
              <a:rPr lang="es-MX" sz="1200" dirty="0"/>
              <a:t>O</a:t>
            </a:r>
            <a:r>
              <a:rPr lang="en" sz="1200" dirty="0"/>
              <a:t>bjetivos del Proyecto</a:t>
            </a:r>
          </a:p>
          <a:p>
            <a:pPr marL="171450" lvl="0" indent="-171450" algn="l" rtl="0">
              <a:spcBef>
                <a:spcPts val="0"/>
              </a:spcBef>
              <a:spcAft>
                <a:spcPts val="0"/>
              </a:spcAft>
              <a:buFont typeface="Arial" panose="020B0604020202020204" pitchFamily="34" charset="0"/>
              <a:buChar char="•"/>
            </a:pPr>
            <a:r>
              <a:rPr lang="en" sz="1200" dirty="0"/>
              <a:t>Alcances del Proyecto</a:t>
            </a:r>
            <a:endParaRPr sz="1200" dirty="0"/>
          </a:p>
        </p:txBody>
      </p:sp>
      <p:sp>
        <p:nvSpPr>
          <p:cNvPr id="2164" name="Google Shape;2164;p40"/>
          <p:cNvSpPr txBox="1">
            <a:spLocks noGrp="1"/>
          </p:cNvSpPr>
          <p:nvPr>
            <p:ph type="ctrTitle" idx="19"/>
          </p:nvPr>
        </p:nvSpPr>
        <p:spPr>
          <a:xfrm>
            <a:off x="4007843" y="2407064"/>
            <a:ext cx="1821000" cy="338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Implementacion Tecnica</a:t>
            </a:r>
            <a:endParaRPr dirty="0"/>
          </a:p>
        </p:txBody>
      </p:sp>
      <p:sp>
        <p:nvSpPr>
          <p:cNvPr id="2165" name="Google Shape;2165;p40"/>
          <p:cNvSpPr txBox="1">
            <a:spLocks noGrp="1"/>
          </p:cNvSpPr>
          <p:nvPr>
            <p:ph type="subTitle" idx="20"/>
          </p:nvPr>
        </p:nvSpPr>
        <p:spPr>
          <a:xfrm>
            <a:off x="3893558" y="3000034"/>
            <a:ext cx="1821000" cy="146528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dirty="0"/>
              <a:t>Demostracion del proyecto</a:t>
            </a:r>
          </a:p>
          <a:p>
            <a:pPr marL="171450" lvl="0" indent="-171450" algn="l" rtl="0">
              <a:spcBef>
                <a:spcPts val="0"/>
              </a:spcBef>
              <a:spcAft>
                <a:spcPts val="0"/>
              </a:spcAft>
              <a:buFont typeface="Arial" panose="020B0604020202020204" pitchFamily="34" charset="0"/>
              <a:buChar char="•"/>
            </a:pPr>
            <a:r>
              <a:rPr lang="en" sz="1200" dirty="0"/>
              <a:t>Evidencia</a:t>
            </a:r>
            <a:br>
              <a:rPr lang="en" sz="1200" dirty="0"/>
            </a:br>
            <a:r>
              <a:rPr lang="en" sz="1200" dirty="0"/>
              <a:t>Topologia de red</a:t>
            </a:r>
            <a:endParaRPr sz="120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i="0" dirty="0">
                <a:effectLst/>
                <a:latin typeface="Times New Roman" panose="02020603050405020304" pitchFamily="18" charset="0"/>
                <a:cs typeface="Times New Roman" panose="02020603050405020304" pitchFamily="18" charset="0"/>
              </a:rPr>
              <a:t>Visión Holística del Proyecto: Entorno, Beneficios, Solución, Objetivos y Alcances</a:t>
            </a:r>
            <a:endParaRPr b="1" dirty="0">
              <a:latin typeface="Times New Roman" panose="02020603050405020304" pitchFamily="18" charset="0"/>
              <a:cs typeface="Times New Roman" panose="02020603050405020304" pitchFamily="18" charset="0"/>
            </a:endParaRP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Descripción</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152834" y="2517959"/>
            <a:ext cx="5435923" cy="1166100"/>
          </a:xfrm>
          <a:prstGeom prst="rect">
            <a:avLst/>
          </a:prstGeom>
        </p:spPr>
        <p:txBody>
          <a:bodyPr spcFirstLastPara="1" wrap="square" lIns="91425" tIns="91425" rIns="91425" bIns="91425" anchor="ctr" anchorCtr="0">
            <a:noAutofit/>
          </a:bodyPr>
          <a:lstStyle/>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Ciudades como Guadalajara han experimentado</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problemas de desabastecimiento de agua, lo que motivó</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 idea de monitorear la presión en tiempo real. Esto</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permitiría regular el uso del agua de manera individual,</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estableciendo límites diarios o semanales para evitar el</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desperdicio. Inicialmente, el proyecto se enfocará en</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dispositivos de uso cotidiano, como lavadoras y</a:t>
            </a:r>
          </a:p>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bombas.</a:t>
            </a:r>
            <a:endParaRPr lang="es-MX"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73" name="Google Shape;2173;p41"/>
          <p:cNvSpPr txBox="1">
            <a:spLocks noGrp="1"/>
          </p:cNvSpPr>
          <p:nvPr>
            <p:ph type="ctrTitle"/>
          </p:nvPr>
        </p:nvSpPr>
        <p:spPr>
          <a:xfrm>
            <a:off x="628160" y="721816"/>
            <a:ext cx="26043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pic>
        <p:nvPicPr>
          <p:cNvPr id="1026" name="Picture 2" descr="Reparación fugas de agua sin obras - Distrai Tecnología. Bajantes sin obras  | Tel 900555205">
            <a:extLst>
              <a:ext uri="{FF2B5EF4-FFF2-40B4-BE49-F238E27FC236}">
                <a16:creationId xmlns:a16="http://schemas.microsoft.com/office/drawing/2014/main" id="{F223B772-AE38-5BDD-85EC-BF931C95E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052" y="858956"/>
            <a:ext cx="2625631" cy="3425588"/>
          </a:xfrm>
          <a:prstGeom prst="ellipse">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3926927" y="2360210"/>
            <a:ext cx="3367800" cy="1063200"/>
          </a:xfrm>
          <a:prstGeom prst="rect">
            <a:avLst/>
          </a:prstGeom>
        </p:spPr>
        <p:txBody>
          <a:bodyPr spcFirstLastPara="1" wrap="square" lIns="91425" tIns="91425" rIns="91425" bIns="91425" anchor="ctr" anchorCtr="0">
            <a:noAutofit/>
          </a:bodyPr>
          <a:lstStyle/>
          <a:p>
            <a:pPr>
              <a:lnSpc>
                <a:spcPct val="107000"/>
              </a:lnSpc>
              <a:spcAft>
                <a:spcPts val="800"/>
              </a:spcAft>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 reducción del desperdicio de agua contribuirá a la conservación de este recurso. El monitoreo en tiempo real podría prevenir desastres ambientales relacionados con fugas no detectadas.</a:t>
            </a:r>
            <a:endParaRPr lang="es-MX"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79" name="Google Shape;2179;p42"/>
          <p:cNvSpPr txBox="1">
            <a:spLocks noGrp="1"/>
          </p:cNvSpPr>
          <p:nvPr>
            <p:ph type="ctrTitle"/>
          </p:nvPr>
        </p:nvSpPr>
        <p:spPr>
          <a:xfrm flipH="1">
            <a:off x="3241340" y="681040"/>
            <a:ext cx="4053387" cy="73832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Beneficios Ambientales &amp; Sociales</a:t>
            </a:r>
          </a:p>
        </p:txBody>
      </p:sp>
      <p:pic>
        <p:nvPicPr>
          <p:cNvPr id="3" name="Imagen 2">
            <a:extLst>
              <a:ext uri="{FF2B5EF4-FFF2-40B4-BE49-F238E27FC236}">
                <a16:creationId xmlns:a16="http://schemas.microsoft.com/office/drawing/2014/main" id="{60DAE168-BAED-2F6E-DF62-5C706384C7C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5704" y="1057823"/>
            <a:ext cx="2438400" cy="3134658"/>
          </a:xfrm>
          <a:prstGeom prst="ellipse">
            <a:avLst/>
          </a:prstGeom>
          <a:ln>
            <a:noFill/>
          </a:ln>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962166" y="1184466"/>
            <a:ext cx="1566627" cy="1183218"/>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2727485" y="1198115"/>
            <a:ext cx="1622771" cy="1198732"/>
          </a:xfrm>
          <a:prstGeom prst="rect">
            <a:avLst/>
          </a:prstGeom>
          <a:noFill/>
          <a:ln>
            <a:noFill/>
          </a:ln>
        </p:spPr>
      </p:pic>
      <p:sp>
        <p:nvSpPr>
          <p:cNvPr id="2194" name="Google Shape;2194;p44"/>
          <p:cNvSpPr txBox="1"/>
          <p:nvPr/>
        </p:nvSpPr>
        <p:spPr>
          <a:xfrm>
            <a:off x="1210408" y="1471197"/>
            <a:ext cx="1566626" cy="828451"/>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s-MX"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Monitoreo de Presión en Tuberías</a:t>
            </a:r>
            <a:endParaRPr lang="es-MX"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96" name="Google Shape;2196;p44"/>
          <p:cNvSpPr txBox="1"/>
          <p:nvPr/>
        </p:nvSpPr>
        <p:spPr>
          <a:xfrm>
            <a:off x="3043566" y="1471197"/>
            <a:ext cx="1343400" cy="969086"/>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s-MX"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Aplicación Web Interactiva</a:t>
            </a:r>
            <a:endParaRPr lang="es-MX" dirty="0">
              <a:effectLst/>
              <a:latin typeface="Calibri" panose="020F0502020204030204" pitchFamily="34"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dirty="0">
              <a:solidFill>
                <a:schemeClr val="dk2"/>
              </a:solidFill>
              <a:latin typeface="Open Sans ExtraBold"/>
              <a:ea typeface="Open Sans ExtraBold"/>
              <a:cs typeface="Open Sans ExtraBold"/>
              <a:sym typeface="Open Sans ExtraBold"/>
            </a:endParaRPr>
          </a:p>
        </p:txBody>
      </p:sp>
      <p:pic>
        <p:nvPicPr>
          <p:cNvPr id="2199" name="Google Shape;2199;p44"/>
          <p:cNvPicPr preferRelativeResize="0"/>
          <p:nvPr/>
        </p:nvPicPr>
        <p:blipFill>
          <a:blip r:embed="rId5">
            <a:alphaModFix amt="68000"/>
          </a:blip>
          <a:stretch>
            <a:fillRect/>
          </a:stretch>
        </p:blipFill>
        <p:spPr>
          <a:xfrm>
            <a:off x="4653498" y="1179446"/>
            <a:ext cx="1622771" cy="1203753"/>
          </a:xfrm>
          <a:prstGeom prst="rect">
            <a:avLst/>
          </a:prstGeom>
          <a:noFill/>
          <a:ln>
            <a:noFill/>
          </a:ln>
        </p:spPr>
      </p:pic>
      <p:sp>
        <p:nvSpPr>
          <p:cNvPr id="2200" name="Google Shape;2200;p44"/>
          <p:cNvSpPr txBox="1"/>
          <p:nvPr/>
        </p:nvSpPr>
        <p:spPr>
          <a:xfrm>
            <a:off x="4793183" y="1594056"/>
            <a:ext cx="1343400" cy="6921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b="1" dirty="0">
                <a:solidFill>
                  <a:srgbClr val="000000"/>
                </a:solidFill>
                <a:effectLst/>
                <a:latin typeface="Times New Roman" panose="02020603050405020304" pitchFamily="18" charset="0"/>
                <a:ea typeface="Times New Roman" panose="02020603050405020304" pitchFamily="18" charset="0"/>
              </a:rPr>
              <a:t>Asesoramiento Personalizado</a:t>
            </a:r>
            <a:endParaRPr lang="es-MX" sz="1100" dirty="0">
              <a:solidFill>
                <a:schemeClr val="dk2"/>
              </a:solidFill>
              <a:latin typeface="Open Sans ExtraBold"/>
              <a:ea typeface="Open Sans ExtraBold"/>
              <a:cs typeface="Open Sans ExtraBold"/>
              <a:sym typeface="Open Sans ExtraBold"/>
            </a:endParaRPr>
          </a:p>
        </p:txBody>
      </p:sp>
      <p:pic>
        <p:nvPicPr>
          <p:cNvPr id="2201" name="Google Shape;2201;p44"/>
          <p:cNvPicPr preferRelativeResize="0"/>
          <p:nvPr/>
        </p:nvPicPr>
        <p:blipFill>
          <a:blip r:embed="rId6">
            <a:alphaModFix amt="83000"/>
          </a:blip>
          <a:stretch>
            <a:fillRect/>
          </a:stretch>
        </p:blipFill>
        <p:spPr>
          <a:xfrm>
            <a:off x="6562452" y="1179447"/>
            <a:ext cx="1694443" cy="1260836"/>
          </a:xfrm>
          <a:prstGeom prst="rect">
            <a:avLst/>
          </a:prstGeom>
          <a:noFill/>
          <a:ln>
            <a:noFill/>
          </a:ln>
        </p:spPr>
      </p:pic>
      <p:sp>
        <p:nvSpPr>
          <p:cNvPr id="2202" name="Google Shape;2202;p44"/>
          <p:cNvSpPr txBox="1"/>
          <p:nvPr/>
        </p:nvSpPr>
        <p:spPr>
          <a:xfrm>
            <a:off x="6737973" y="1607475"/>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b="1" dirty="0">
                <a:solidFill>
                  <a:srgbClr val="000000"/>
                </a:solidFill>
                <a:effectLst/>
                <a:latin typeface="Times New Roman" panose="02020603050405020304" pitchFamily="18" charset="0"/>
                <a:ea typeface="Times New Roman" panose="02020603050405020304" pitchFamily="18" charset="0"/>
              </a:rPr>
              <a:t>Metas y Recompensas</a:t>
            </a:r>
            <a:endParaRPr sz="1100" dirty="0">
              <a:solidFill>
                <a:schemeClr val="dk2"/>
              </a:solidFill>
              <a:latin typeface="Open Sans ExtraBold"/>
              <a:ea typeface="Open Sans ExtraBold"/>
              <a:cs typeface="Open Sans ExtraBold"/>
              <a:sym typeface="Open Sans ExtraBold"/>
            </a:endParaRPr>
          </a:p>
        </p:txBody>
      </p:sp>
      <p:sp>
        <p:nvSpPr>
          <p:cNvPr id="2211" name="Google Shape;2211;p44"/>
          <p:cNvSpPr txBox="1">
            <a:spLocks noGrp="1"/>
          </p:cNvSpPr>
          <p:nvPr>
            <p:ph type="ctrTitle"/>
          </p:nvPr>
        </p:nvSpPr>
        <p:spPr>
          <a:xfrm>
            <a:off x="719850" y="410057"/>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Solución Propuesta</a:t>
            </a:r>
            <a:endParaRPr dirty="0">
              <a:solidFill>
                <a:schemeClr val="dk2"/>
              </a:solidFill>
            </a:endParaRPr>
          </a:p>
        </p:txBody>
      </p:sp>
      <p:sp>
        <p:nvSpPr>
          <p:cNvPr id="5" name="CuadroTexto 4">
            <a:extLst>
              <a:ext uri="{FF2B5EF4-FFF2-40B4-BE49-F238E27FC236}">
                <a16:creationId xmlns:a16="http://schemas.microsoft.com/office/drawing/2014/main" id="{331EB5E3-08DF-52AF-7AEE-5424A39FE315}"/>
              </a:ext>
            </a:extLst>
          </p:cNvPr>
          <p:cNvSpPr txBox="1"/>
          <p:nvPr/>
        </p:nvSpPr>
        <p:spPr>
          <a:xfrm>
            <a:off x="1008147" y="2453512"/>
            <a:ext cx="1775915" cy="1233543"/>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Implementación de sensores para medir los niveles de agua y detectar caídas de presión.</a:t>
            </a:r>
            <a:endParaRPr lang="es-MX"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41F97DBC-31F7-D676-1FD3-298AADA7AD50}"/>
              </a:ext>
            </a:extLst>
          </p:cNvPr>
          <p:cNvSpPr txBox="1"/>
          <p:nvPr/>
        </p:nvSpPr>
        <p:spPr>
          <a:xfrm>
            <a:off x="2877584" y="2396847"/>
            <a:ext cx="1756216" cy="2616614"/>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Desarrollo de una aplicación intuitiva para que los usuarios monitoreen su consumo, reciban alertas de fugas y accedan a recomendaciones personalizadas para reducir el uso innecesario.</a:t>
            </a:r>
            <a:endParaRPr lang="es-MX"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7C5B9E42-AF7E-4D42-DAD2-07B3A100A54D}"/>
              </a:ext>
            </a:extLst>
          </p:cNvPr>
          <p:cNvSpPr txBox="1"/>
          <p:nvPr/>
        </p:nvSpPr>
        <p:spPr>
          <a:xfrm>
            <a:off x="4843234" y="2378748"/>
            <a:ext cx="1564390" cy="2155590"/>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 aplicación proporcionará consejos basados en patrones de consumo, sugiriendo mejoras para aumentar la eficiencia y reducir el desperdicio.</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263CF2F2-FA61-7A2E-E34A-9CF0F68C9BB5}"/>
              </a:ext>
            </a:extLst>
          </p:cNvPr>
          <p:cNvSpPr txBox="1"/>
          <p:nvPr/>
        </p:nvSpPr>
        <p:spPr>
          <a:xfrm>
            <a:off x="6727894" y="2367684"/>
            <a:ext cx="1566626" cy="1464055"/>
          </a:xfrm>
          <a:prstGeom prst="rect">
            <a:avLst/>
          </a:prstGeom>
          <a:noFill/>
        </p:spPr>
        <p:txBody>
          <a:bodyPr wrap="square">
            <a:spAutoFit/>
          </a:body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Implementación de metas de consumo y recompensas para fomentar prácticas sostenibles.</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Objetivos del Proyecto </a:t>
            </a:r>
            <a:endParaRPr dirty="0"/>
          </a:p>
        </p:txBody>
      </p:sp>
      <p:sp>
        <p:nvSpPr>
          <p:cNvPr id="2217" name="Google Shape;2217;p45"/>
          <p:cNvSpPr txBox="1">
            <a:spLocks noGrp="1"/>
          </p:cNvSpPr>
          <p:nvPr>
            <p:ph type="title"/>
          </p:nvPr>
        </p:nvSpPr>
        <p:spPr>
          <a:xfrm>
            <a:off x="1918321" y="1344308"/>
            <a:ext cx="2895592"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rgbClr val="000000"/>
                </a:solidFill>
                <a:effectLst/>
                <a:latin typeface="Times New Roman" panose="02020603050405020304" pitchFamily="18" charset="0"/>
                <a:ea typeface="Times New Roman" panose="02020603050405020304" pitchFamily="18" charset="0"/>
              </a:rPr>
              <a:t>Desarrollar un sistema de monitoreo en tiempo real de la presión del agua en sistemas de tuberías.</a:t>
            </a:r>
            <a:endParaRPr sz="1400" dirty="0"/>
          </a:p>
        </p:txBody>
      </p:sp>
      <p:sp>
        <p:nvSpPr>
          <p:cNvPr id="2219" name="Google Shape;2219;p45"/>
          <p:cNvSpPr txBox="1">
            <a:spLocks noGrp="1"/>
          </p:cNvSpPr>
          <p:nvPr>
            <p:ph type="title" idx="2"/>
          </p:nvPr>
        </p:nvSpPr>
        <p:spPr>
          <a:xfrm>
            <a:off x="2036341" y="2460443"/>
            <a:ext cx="2777572"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rgbClr val="000000"/>
                </a:solidFill>
                <a:effectLst/>
                <a:latin typeface="Times New Roman" panose="02020603050405020304" pitchFamily="18" charset="0"/>
                <a:ea typeface="Times New Roman" panose="02020603050405020304" pitchFamily="18" charset="0"/>
              </a:rPr>
              <a:t>Detectar caídas de presión y asociarlas con posibles fugas para un mantenimiento eficiente.</a:t>
            </a:r>
            <a:endParaRPr sz="1200" dirty="0"/>
          </a:p>
        </p:txBody>
      </p:sp>
      <p:sp>
        <p:nvSpPr>
          <p:cNvPr id="2221" name="Google Shape;2221;p45"/>
          <p:cNvSpPr txBox="1">
            <a:spLocks noGrp="1"/>
          </p:cNvSpPr>
          <p:nvPr>
            <p:ph type="title" idx="4"/>
          </p:nvPr>
        </p:nvSpPr>
        <p:spPr>
          <a:xfrm>
            <a:off x="2036341" y="3610698"/>
            <a:ext cx="2777572"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rgbClr val="000000"/>
                </a:solidFill>
                <a:effectLst/>
                <a:latin typeface="Times New Roman" panose="02020603050405020304" pitchFamily="18" charset="0"/>
                <a:ea typeface="Times New Roman" panose="02020603050405020304" pitchFamily="18" charset="0"/>
              </a:rPr>
              <a:t>Proporcionar a los usuarios una aplicación web intuitiva para el monitoreo y control del consumo de agua.</a:t>
            </a:r>
            <a:endParaRPr sz="1200" dirty="0"/>
          </a:p>
        </p:txBody>
      </p:sp>
      <p:pic>
        <p:nvPicPr>
          <p:cNvPr id="2223" name="Google Shape;2223;p45"/>
          <p:cNvPicPr preferRelativeResize="0"/>
          <p:nvPr/>
        </p:nvPicPr>
        <p:blipFill>
          <a:blip r:embed="rId3">
            <a:alphaModFix amt="47000"/>
          </a:blip>
          <a:stretch>
            <a:fillRect/>
          </a:stretch>
        </p:blipFill>
        <p:spPr>
          <a:xfrm>
            <a:off x="548123" y="1107304"/>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548123" y="2269173"/>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66143" y="3429412"/>
            <a:ext cx="1370198" cy="1131135"/>
          </a:xfrm>
          <a:prstGeom prst="rect">
            <a:avLst/>
          </a:prstGeom>
          <a:noFill/>
          <a:ln>
            <a:noFill/>
          </a:ln>
        </p:spPr>
      </p:pic>
      <p:pic>
        <p:nvPicPr>
          <p:cNvPr id="8" name="Google Shape;2223;p45">
            <a:extLst>
              <a:ext uri="{FF2B5EF4-FFF2-40B4-BE49-F238E27FC236}">
                <a16:creationId xmlns:a16="http://schemas.microsoft.com/office/drawing/2014/main" id="{D686E534-0663-59B0-E0FB-BCE204A27C33}"/>
              </a:ext>
            </a:extLst>
          </p:cNvPr>
          <p:cNvPicPr preferRelativeResize="0"/>
          <p:nvPr/>
        </p:nvPicPr>
        <p:blipFill>
          <a:blip r:embed="rId3">
            <a:alphaModFix amt="47000"/>
          </a:blip>
          <a:stretch>
            <a:fillRect/>
          </a:stretch>
        </p:blipFill>
        <p:spPr>
          <a:xfrm>
            <a:off x="4726686" y="1750824"/>
            <a:ext cx="1370198" cy="1131135"/>
          </a:xfrm>
          <a:prstGeom prst="rect">
            <a:avLst/>
          </a:prstGeom>
          <a:noFill/>
          <a:ln>
            <a:noFill/>
          </a:ln>
        </p:spPr>
      </p:pic>
      <p:sp>
        <p:nvSpPr>
          <p:cNvPr id="9" name="Google Shape;2217;p45">
            <a:extLst>
              <a:ext uri="{FF2B5EF4-FFF2-40B4-BE49-F238E27FC236}">
                <a16:creationId xmlns:a16="http://schemas.microsoft.com/office/drawing/2014/main" id="{B1705699-836B-EC4C-71EE-D728B55166B3}"/>
              </a:ext>
            </a:extLst>
          </p:cNvPr>
          <p:cNvSpPr txBox="1">
            <a:spLocks/>
          </p:cNvSpPr>
          <p:nvPr/>
        </p:nvSpPr>
        <p:spPr>
          <a:xfrm>
            <a:off x="6009657" y="1911833"/>
            <a:ext cx="2895592"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Reducir el desperdicio de agua mediante alertas tempranas y recomendaciones personalizadas.</a:t>
            </a:r>
            <a:endParaRPr lang="es-MX"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334152A1-115C-5A48-7DD4-90401ED3782D}"/>
              </a:ext>
            </a:extLst>
          </p:cNvPr>
          <p:cNvSpPr txBox="1"/>
          <p:nvPr/>
        </p:nvSpPr>
        <p:spPr>
          <a:xfrm>
            <a:off x="6143364" y="3188987"/>
            <a:ext cx="2777572" cy="1003031"/>
          </a:xfrm>
          <a:prstGeom prst="rect">
            <a:avLst/>
          </a:prstGeom>
          <a:noFill/>
        </p:spPr>
        <p:txBody>
          <a:bodyPr wrap="square">
            <a:spAutoFit/>
          </a:bodyPr>
          <a:lstStyle/>
          <a:p>
            <a:pPr algn="ctr">
              <a:lnSpc>
                <a:spcPct val="107000"/>
              </a:lnSpc>
              <a:spcAft>
                <a:spcPts val="800"/>
              </a:spcAft>
            </a:pPr>
            <a:r>
              <a:rPr lang="es-MX"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Implementar un sistema de metas y recompensas para incentivar prácticas sostenibles de uso del agua</a:t>
            </a:r>
            <a:r>
              <a:rPr lang="es-MX" dirty="0">
                <a:latin typeface="Times New Roman" panose="02020603050405020304" pitchFamily="18" charset="0"/>
                <a:ea typeface="Times New Roman" panose="02020603050405020304" pitchFamily="18" charset="0"/>
                <a:cs typeface="Arial" panose="020B0604020202020204" pitchFamily="34" charset="0"/>
              </a:rPr>
              <a:t>.</a:t>
            </a:r>
            <a:endParaRPr lang="es-MX"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Google Shape;2223;p45">
            <a:extLst>
              <a:ext uri="{FF2B5EF4-FFF2-40B4-BE49-F238E27FC236}">
                <a16:creationId xmlns:a16="http://schemas.microsoft.com/office/drawing/2014/main" id="{2666558E-2141-0BF6-E3D6-C5FF2025897F}"/>
              </a:ext>
            </a:extLst>
          </p:cNvPr>
          <p:cNvPicPr preferRelativeResize="0"/>
          <p:nvPr/>
        </p:nvPicPr>
        <p:blipFill>
          <a:blip r:embed="rId3">
            <a:alphaModFix amt="47000"/>
          </a:blip>
          <a:stretch>
            <a:fillRect/>
          </a:stretch>
        </p:blipFill>
        <p:spPr>
          <a:xfrm>
            <a:off x="4773166" y="3029984"/>
            <a:ext cx="1370198" cy="1131135"/>
          </a:xfrm>
          <a:prstGeom prst="rect">
            <a:avLst/>
          </a:prstGeom>
          <a:noFill/>
          <a:ln>
            <a:noFill/>
          </a:ln>
        </p:spPr>
      </p:pic>
      <p:pic>
        <p:nvPicPr>
          <p:cNvPr id="16" name="Imagen 15">
            <a:extLst>
              <a:ext uri="{FF2B5EF4-FFF2-40B4-BE49-F238E27FC236}">
                <a16:creationId xmlns:a16="http://schemas.microsoft.com/office/drawing/2014/main" id="{40A839A9-8429-F539-DF54-87524B0DBF21}"/>
              </a:ext>
            </a:extLst>
          </p:cNvPr>
          <p:cNvPicPr>
            <a:picLocks noChangeAspect="1"/>
          </p:cNvPicPr>
          <p:nvPr/>
        </p:nvPicPr>
        <p:blipFill>
          <a:blip r:embed="rId4"/>
          <a:stretch>
            <a:fillRect/>
          </a:stretch>
        </p:blipFill>
        <p:spPr>
          <a:xfrm>
            <a:off x="857535" y="1371038"/>
            <a:ext cx="603666" cy="603666"/>
          </a:xfrm>
          <a:prstGeom prst="rect">
            <a:avLst/>
          </a:prstGeom>
        </p:spPr>
      </p:pic>
      <p:pic>
        <p:nvPicPr>
          <p:cNvPr id="18" name="Imagen 17">
            <a:extLst>
              <a:ext uri="{FF2B5EF4-FFF2-40B4-BE49-F238E27FC236}">
                <a16:creationId xmlns:a16="http://schemas.microsoft.com/office/drawing/2014/main" id="{D06F8DEB-EC3A-1B2B-1D84-C01C3DB2F87C}"/>
              </a:ext>
            </a:extLst>
          </p:cNvPr>
          <p:cNvPicPr>
            <a:picLocks noChangeAspect="1"/>
          </p:cNvPicPr>
          <p:nvPr/>
        </p:nvPicPr>
        <p:blipFill>
          <a:blip r:embed="rId5">
            <a:biLevel thresh="50000"/>
          </a:blip>
          <a:stretch>
            <a:fillRect/>
          </a:stretch>
        </p:blipFill>
        <p:spPr>
          <a:xfrm>
            <a:off x="5048720" y="1974704"/>
            <a:ext cx="713201" cy="713201"/>
          </a:xfrm>
          <a:prstGeom prst="rect">
            <a:avLst/>
          </a:prstGeom>
        </p:spPr>
      </p:pic>
      <p:pic>
        <p:nvPicPr>
          <p:cNvPr id="20" name="Imagen 19">
            <a:extLst>
              <a:ext uri="{FF2B5EF4-FFF2-40B4-BE49-F238E27FC236}">
                <a16:creationId xmlns:a16="http://schemas.microsoft.com/office/drawing/2014/main" id="{EC61B375-880E-0E68-4555-572810BC70CA}"/>
              </a:ext>
            </a:extLst>
          </p:cNvPr>
          <p:cNvPicPr>
            <a:picLocks noChangeAspect="1"/>
          </p:cNvPicPr>
          <p:nvPr/>
        </p:nvPicPr>
        <p:blipFill>
          <a:blip r:embed="rId6"/>
          <a:stretch>
            <a:fillRect/>
          </a:stretch>
        </p:blipFill>
        <p:spPr>
          <a:xfrm flipH="1">
            <a:off x="948236" y="2581264"/>
            <a:ext cx="506952" cy="506952"/>
          </a:xfrm>
          <a:prstGeom prst="rect">
            <a:avLst/>
          </a:prstGeom>
        </p:spPr>
      </p:pic>
      <p:pic>
        <p:nvPicPr>
          <p:cNvPr id="22" name="Imagen 21">
            <a:extLst>
              <a:ext uri="{FF2B5EF4-FFF2-40B4-BE49-F238E27FC236}">
                <a16:creationId xmlns:a16="http://schemas.microsoft.com/office/drawing/2014/main" id="{7DCA9671-128D-F601-5497-3485E8BEEBC9}"/>
              </a:ext>
            </a:extLst>
          </p:cNvPr>
          <p:cNvPicPr>
            <a:picLocks noChangeAspect="1"/>
          </p:cNvPicPr>
          <p:nvPr/>
        </p:nvPicPr>
        <p:blipFill>
          <a:blip r:embed="rId7"/>
          <a:stretch>
            <a:fillRect/>
          </a:stretch>
        </p:blipFill>
        <p:spPr>
          <a:xfrm>
            <a:off x="1000836" y="3765796"/>
            <a:ext cx="582304" cy="582304"/>
          </a:xfrm>
          <a:prstGeom prst="rect">
            <a:avLst/>
          </a:prstGeom>
        </p:spPr>
      </p:pic>
      <p:pic>
        <p:nvPicPr>
          <p:cNvPr id="24" name="Imagen 23">
            <a:extLst>
              <a:ext uri="{FF2B5EF4-FFF2-40B4-BE49-F238E27FC236}">
                <a16:creationId xmlns:a16="http://schemas.microsoft.com/office/drawing/2014/main" id="{9493F811-5EDD-B8F2-F67D-8530EB5E8547}"/>
              </a:ext>
            </a:extLst>
          </p:cNvPr>
          <p:cNvPicPr>
            <a:picLocks noChangeAspect="1"/>
          </p:cNvPicPr>
          <p:nvPr/>
        </p:nvPicPr>
        <p:blipFill>
          <a:blip r:embed="rId8"/>
          <a:stretch>
            <a:fillRect/>
          </a:stretch>
        </p:blipFill>
        <p:spPr>
          <a:xfrm>
            <a:off x="5108469" y="3283972"/>
            <a:ext cx="653452" cy="6534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pic>
        <p:nvPicPr>
          <p:cNvPr id="3" name="Imagen 2">
            <a:extLst>
              <a:ext uri="{FF2B5EF4-FFF2-40B4-BE49-F238E27FC236}">
                <a16:creationId xmlns:a16="http://schemas.microsoft.com/office/drawing/2014/main" id="{21B5C817-D32B-7D53-A5A3-D13407F1C0E7}"/>
              </a:ext>
            </a:extLst>
          </p:cNvPr>
          <p:cNvPicPr>
            <a:picLocks noChangeAspect="1"/>
          </p:cNvPicPr>
          <p:nvPr/>
        </p:nvPicPr>
        <p:blipFill>
          <a:blip r:embed="rId3"/>
          <a:stretch>
            <a:fillRect/>
          </a:stretch>
        </p:blipFill>
        <p:spPr>
          <a:xfrm>
            <a:off x="6821606" y="1366124"/>
            <a:ext cx="2322394" cy="2322394"/>
          </a:xfrm>
          <a:prstGeom prst="ellipse">
            <a:avLst/>
          </a:prstGeom>
          <a:ln w="63500" cap="rnd">
            <a:noFill/>
          </a:ln>
          <a:effectLst>
            <a:outerShdw blurRad="381000" dist="292100" dir="5400000" sx="-80000" sy="-18000" rotWithShape="0">
              <a:srgbClr val="000000">
                <a:alpha val="22000"/>
              </a:srgbClr>
            </a:outerShdw>
          </a:effectLst>
          <a:scene3d>
            <a:camera prst="perspectiveLeft"/>
            <a:lightRig rig="contrasting" dir="t">
              <a:rot lat="0" lon="0" rev="3000000"/>
            </a:lightRig>
          </a:scene3d>
          <a:sp3d contourW="7620">
            <a:bevelT w="95250" h="31750"/>
            <a:contourClr>
              <a:srgbClr val="333333"/>
            </a:contourClr>
          </a:sp3d>
        </p:spPr>
      </p:pic>
      <p:sp>
        <p:nvSpPr>
          <p:cNvPr id="2246" name="Google Shape;2246;p46"/>
          <p:cNvSpPr txBox="1">
            <a:spLocks noGrp="1"/>
          </p:cNvSpPr>
          <p:nvPr>
            <p:ph type="title"/>
          </p:nvPr>
        </p:nvSpPr>
        <p:spPr>
          <a:xfrm>
            <a:off x="2167220" y="749139"/>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Alcances del Proyecto</a:t>
            </a:r>
            <a:endParaRPr sz="2400" dirty="0"/>
          </a:p>
        </p:txBody>
      </p:sp>
      <p:sp>
        <p:nvSpPr>
          <p:cNvPr id="2247" name="Google Shape;2247;p46"/>
          <p:cNvSpPr txBox="1">
            <a:spLocks noGrp="1"/>
          </p:cNvSpPr>
          <p:nvPr>
            <p:ph type="subTitle" idx="1"/>
          </p:nvPr>
        </p:nvSpPr>
        <p:spPr>
          <a:xfrm>
            <a:off x="1400433" y="1281038"/>
            <a:ext cx="5632828" cy="2492567"/>
          </a:xfrm>
          <a:prstGeom prst="rect">
            <a:avLst/>
          </a:prstGeom>
        </p:spPr>
        <p:txBody>
          <a:bodyPr spcFirstLastPara="1" wrap="square" lIns="91425" tIns="91425" rIns="91425" bIns="91425" anchor="ctr" anchorCtr="0">
            <a:noAutofit/>
          </a:bodyPr>
          <a:lstStyle/>
          <a:p>
            <a:pPr algn="just">
              <a:lnSpc>
                <a:spcPct val="107000"/>
              </a:lnSpc>
              <a:spcAft>
                <a:spcPts val="800"/>
              </a:spcAft>
              <a:buFont typeface="Arial" panose="020B0604020202020204" pitchFamily="34" charset="0"/>
              <a:buChar char="•"/>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Monitoreo en tiempo real de la presión del agua en tuberías de sistemas de riego.</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buFont typeface="Arial" panose="020B0604020202020204" pitchFamily="34" charset="0"/>
              <a:buChar char="•"/>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Implementación de sensores para la detección de niveles de agua y caídas de presión.</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buFont typeface="Arial" panose="020B0604020202020204" pitchFamily="34" charset="0"/>
              <a:buChar char="•"/>
            </a:pPr>
            <a:r>
              <a:rPr lang="es-MX"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Desarrollo de una aplicación web con funciones de alerta.</a:t>
            </a:r>
          </a:p>
          <a:p>
            <a:pPr algn="just">
              <a:lnSpc>
                <a:spcPct val="107000"/>
              </a:lnSpc>
              <a:spcAft>
                <a:spcPts val="800"/>
              </a:spcAft>
              <a:buFont typeface="Arial" panose="020B0604020202020204" pitchFamily="34" charset="0"/>
              <a:buChar char="•"/>
            </a:pPr>
            <a:r>
              <a:rPr lang="es-MX" sz="1800" dirty="0">
                <a:solidFill>
                  <a:srgbClr val="000000"/>
                </a:solidFill>
                <a:latin typeface="Times New Roman" panose="02020603050405020304" pitchFamily="18" charset="0"/>
                <a:ea typeface="Calibri" panose="020F0502020204030204" pitchFamily="34" charset="0"/>
                <a:cs typeface="Arial" panose="020B0604020202020204" pitchFamily="34" charset="0"/>
              </a:rPr>
              <a:t>Compilación</a:t>
            </a:r>
            <a:r>
              <a:rPr lang="es-MX"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periódica</a:t>
            </a:r>
            <a:r>
              <a:rPr lang="es-MX" sz="1800" dirty="0">
                <a:solidFill>
                  <a:srgbClr val="000000"/>
                </a:solidFill>
                <a:latin typeface="Times New Roman" panose="02020603050405020304" pitchFamily="18" charset="0"/>
                <a:ea typeface="Calibri" panose="020F0502020204030204" pitchFamily="34" charset="0"/>
                <a:cs typeface="Arial" panose="020B0604020202020204" pitchFamily="34" charset="0"/>
              </a:rPr>
              <a:t> de los datos de la presión del agua.</a:t>
            </a:r>
            <a:endParaRPr lang="es-MX"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915</Words>
  <Application>Microsoft Office PowerPoint</Application>
  <PresentationFormat>Presentación en pantalla (16:9)</PresentationFormat>
  <Paragraphs>98</Paragraphs>
  <Slides>19</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Overpass Black</vt:lpstr>
      <vt:lpstr>Open Sans ExtraBold</vt:lpstr>
      <vt:lpstr>Times New Roman</vt:lpstr>
      <vt:lpstr>Calibri</vt:lpstr>
      <vt:lpstr>Fira Sans Extra Condensed Medium</vt:lpstr>
      <vt:lpstr>Arial</vt:lpstr>
      <vt:lpstr>Open Sans</vt:lpstr>
      <vt:lpstr>Aqua Marketing Plan by Slidego</vt:lpstr>
      <vt:lpstr>Propuesta de proyecto Samsung IoT</vt:lpstr>
      <vt:lpstr>Resumen Ejecutivo</vt:lpstr>
      <vt:lpstr>Tabla de contenidos</vt:lpstr>
      <vt:lpstr>01</vt:lpstr>
      <vt:lpstr>Introducción</vt:lpstr>
      <vt:lpstr>Beneficios Ambientales &amp; Sociales</vt:lpstr>
      <vt:lpstr>Solución Propuesta</vt:lpstr>
      <vt:lpstr>Objetivos del Proyecto </vt:lpstr>
      <vt:lpstr>Alcances del Proyecto</vt:lpstr>
      <vt:lpstr>02</vt:lpstr>
      <vt:lpstr>Demostracion del Proyecto</vt:lpstr>
      <vt:lpstr>Evidencia</vt:lpstr>
      <vt:lpstr>Evidencia</vt:lpstr>
      <vt:lpstr>Mapa Topológico de Red</vt:lpstr>
      <vt:lpstr>03</vt:lpstr>
      <vt:lpstr>Interfaz UI</vt:lpstr>
      <vt:lpstr>Mejoras Futuras y Escalabilidad</vt:lpstr>
      <vt:lpstr>Recursos Necesarios</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de proyecto Samsung IoT</dc:title>
  <dc:creator>ArmandoBolt13 Ruiz Anaya</dc:creator>
  <cp:lastModifiedBy>ArmandoBolt13</cp:lastModifiedBy>
  <cp:revision>4</cp:revision>
  <dcterms:modified xsi:type="dcterms:W3CDTF">2024-01-27T03:00:10Z</dcterms:modified>
</cp:coreProperties>
</file>